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62" r:id="rId5"/>
    <p:sldId id="266" r:id="rId6"/>
    <p:sldId id="268" r:id="rId7"/>
    <p:sldId id="270" r:id="rId8"/>
    <p:sldId id="258" r:id="rId9"/>
    <p:sldId id="271" r:id="rId10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FD6"/>
    <a:srgbClr val="006E88"/>
    <a:srgbClr val="000000"/>
    <a:srgbClr val="008D5D"/>
    <a:srgbClr val="F8C748"/>
    <a:srgbClr val="E67B4E"/>
    <a:srgbClr val="D0CFCE"/>
    <a:srgbClr val="8A9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F784D4AA-3463-4F5E-88A0-4A6CA09C56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26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4823" indent="-2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2035" indent="-23840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8849" indent="-23840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45662" indent="-23840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2476" indent="-23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9290" indent="-23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76104" indent="-23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52918" indent="-23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6FDBD00-9BF4-4CBB-B283-2FDBED97ED79}" type="slidenum">
              <a:rPr lang="sv-SE" smtClean="0"/>
              <a:pPr eaLnBrk="1" hangingPunct="1"/>
              <a:t>3</a:t>
            </a:fld>
            <a:endParaRPr lang="sv-S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TV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347663"/>
            <a:ext cx="10810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431800" y="423863"/>
            <a:ext cx="21907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v-SE" sz="900" b="1" smtClean="0"/>
              <a:t>SWEDISH AGENCY FOR ECONOMIC</a:t>
            </a:r>
          </a:p>
          <a:p>
            <a:pPr eaLnBrk="1" hangingPunct="1">
              <a:defRPr/>
            </a:pPr>
            <a:r>
              <a:rPr lang="sv-SE" sz="900" b="1" smtClean="0"/>
              <a:t>AND REGIONAL GROWTH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431800" y="1006475"/>
            <a:ext cx="87153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7" name="Picture 35" descr="TVV_monster_sid1_N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9863"/>
            <a:ext cx="9144000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720850" y="1422400"/>
            <a:ext cx="7072313" cy="1212850"/>
          </a:xfrm>
        </p:spPr>
        <p:txBody>
          <a:bodyPr/>
          <a:lstStyle>
            <a:lvl1pPr>
              <a:lnSpc>
                <a:spcPct val="100000"/>
              </a:lnSpc>
              <a:defRPr sz="3600"/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33550" y="2684463"/>
            <a:ext cx="7061200" cy="1344612"/>
          </a:xfrm>
        </p:spPr>
        <p:txBody>
          <a:bodyPr/>
          <a:lstStyle>
            <a:lvl1pPr marL="0" indent="0">
              <a:lnSpc>
                <a:spcPct val="110000"/>
              </a:lnSpc>
              <a:spcAft>
                <a:spcPct val="0"/>
              </a:spcAft>
              <a:buFontTx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605B-A9F0-4BAD-9D0E-A1AC575E12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90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99AED-251C-4E7E-B947-2A381157E8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2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32625" y="1428750"/>
            <a:ext cx="1768475" cy="486886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727200" y="1428750"/>
            <a:ext cx="5153025" cy="48688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CDC56-25AC-4627-A9D6-E159E9D07F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48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92D51-7416-4264-9F1D-E6C30AD3708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44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E2454-1E0C-4C57-9C89-64B4453E27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35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27200" y="2722563"/>
            <a:ext cx="3459163" cy="357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38763" y="2722563"/>
            <a:ext cx="3460750" cy="357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DCE5-A4E2-4664-B6ED-86BBAB393B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03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6D67C-F845-48A8-8B6F-2E72730D95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7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9221-5669-4FBE-8BEC-911EC43441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69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E5150-26F1-44F6-B233-9844F2175F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21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63F34-D2C7-4DA2-A6A5-AFBCA57447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09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9E048-623C-4C42-90E3-06EA177A58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15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8788" y="1428750"/>
            <a:ext cx="7072312" cy="117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2722563"/>
            <a:ext cx="7072313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1028" name="Line 9"/>
          <p:cNvSpPr>
            <a:spLocks noChangeShapeType="1"/>
          </p:cNvSpPr>
          <p:nvPr/>
        </p:nvSpPr>
        <p:spPr bwMode="auto">
          <a:xfrm>
            <a:off x="431800" y="1006475"/>
            <a:ext cx="87153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29" name="Text Box 23"/>
          <p:cNvSpPr txBox="1">
            <a:spLocks noChangeArrowheads="1"/>
          </p:cNvSpPr>
          <p:nvPr/>
        </p:nvSpPr>
        <p:spPr bwMode="auto">
          <a:xfrm>
            <a:off x="431800" y="423863"/>
            <a:ext cx="21907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v-SE" sz="900" b="1" smtClean="0"/>
              <a:t>SWEDISH AGENCY FOR ECONOMIC</a:t>
            </a:r>
          </a:p>
          <a:p>
            <a:pPr eaLnBrk="1" hangingPunct="1">
              <a:defRPr/>
            </a:pPr>
            <a:r>
              <a:rPr lang="sv-SE" sz="900" b="1" smtClean="0"/>
              <a:t>AND REGIONAL GROWTH</a:t>
            </a:r>
          </a:p>
        </p:txBody>
      </p:sp>
      <p:pic>
        <p:nvPicPr>
          <p:cNvPr id="1030" name="Picture 24" descr="TV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347663"/>
            <a:ext cx="10810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3075" y="6456363"/>
            <a:ext cx="27892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9463" y="6456363"/>
            <a:ext cx="12588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7575" y="6456363"/>
            <a:ext cx="1079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fld id="{F3B8BD14-3B6C-487F-A767-8EE90DCBCB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lnSpc>
          <a:spcPct val="105000"/>
        </a:lnSpc>
        <a:spcBef>
          <a:spcPct val="0"/>
        </a:spcBef>
        <a:spcAft>
          <a:spcPct val="5000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1450" algn="l" rtl="0" eaLnBrk="1" fontAlgn="base" hangingPunct="1">
        <a:lnSpc>
          <a:spcPct val="105000"/>
        </a:lnSpc>
        <a:spcBef>
          <a:spcPct val="0"/>
        </a:spcBef>
        <a:spcAft>
          <a:spcPct val="5000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542925" indent="-1873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defRPr sz="1500">
          <a:solidFill>
            <a:schemeClr val="tx1"/>
          </a:solidFill>
          <a:latin typeface="+mn-lt"/>
          <a:cs typeface="+mn-cs"/>
        </a:defRPr>
      </a:lvl3pPr>
      <a:lvl4pPr marL="715963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defRPr sz="1500">
          <a:solidFill>
            <a:schemeClr val="tx1"/>
          </a:solidFill>
          <a:latin typeface="+mn-lt"/>
          <a:cs typeface="+mn-cs"/>
        </a:defRPr>
      </a:lvl4pPr>
      <a:lvl5pPr marL="88900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34620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0340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6060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71780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onika.kval@tillvaxtverket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A9EDC2-7271-4329-8BFC-E60631FDD0F6}" type="slidenum">
              <a:rPr lang="sv-SE" smtClean="0"/>
              <a:pPr eaLnBrk="1" hangingPunct="1"/>
              <a:t>1</a:t>
            </a:fld>
            <a:endParaRPr lang="sv-SE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 </a:t>
            </a:r>
            <a:r>
              <a:rPr lang="sv-SE" sz="1600" dirty="0" smtClean="0"/>
              <a:t>att</a:t>
            </a:r>
            <a:r>
              <a:rPr lang="sv-SE" dirty="0" smtClean="0"/>
              <a:t> Välj(</a:t>
            </a:r>
            <a:r>
              <a:rPr lang="sv-SE" sz="1600" dirty="0" smtClean="0"/>
              <a:t>a</a:t>
            </a:r>
            <a:r>
              <a:rPr lang="sv-SE" dirty="0" smtClean="0"/>
              <a:t>) jämställdhet!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dirty="0" smtClean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0920">
            <a:off x="2764567" y="2612571"/>
            <a:ext cx="2813276" cy="357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Rättviseaspekt eller verktygslåda?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smtClean="0"/>
              <a:t>Jämställdhet som mål eller medel?</a:t>
            </a:r>
          </a:p>
          <a:p>
            <a:pPr marL="0" indent="0">
              <a:buFontTx/>
              <a:buNone/>
            </a:pPr>
            <a:endParaRPr lang="sv-SE" smtClean="0">
              <a:solidFill>
                <a:srgbClr val="92D050"/>
              </a:solidFill>
            </a:endParaRPr>
          </a:p>
          <a:p>
            <a:pPr marL="0" indent="0">
              <a:buFontTx/>
              <a:buNone/>
            </a:pPr>
            <a:endParaRPr lang="sv-SE" smtClean="0">
              <a:solidFill>
                <a:srgbClr val="92D050"/>
              </a:solidFill>
            </a:endParaRPr>
          </a:p>
          <a:p>
            <a:pPr marL="0" indent="0">
              <a:buFontTx/>
              <a:buNone/>
            </a:pPr>
            <a:r>
              <a:rPr lang="sv-SE" smtClean="0">
                <a:solidFill>
                  <a:srgbClr val="7030A0"/>
                </a:solidFill>
              </a:rPr>
              <a:t>Jämställdhet som social och ekonomisk drivkraft?</a:t>
            </a:r>
          </a:p>
        </p:txBody>
      </p:sp>
      <p:sp>
        <p:nvSpPr>
          <p:cNvPr id="7172" name="Rektangel 3"/>
          <p:cNvSpPr>
            <a:spLocks noChangeArrowheads="1"/>
          </p:cNvSpPr>
          <p:nvPr/>
        </p:nvSpPr>
        <p:spPr bwMode="auto">
          <a:xfrm>
            <a:off x="1692275" y="4076700"/>
            <a:ext cx="6983413" cy="12239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sv-SE"/>
          </a:p>
        </p:txBody>
      </p:sp>
      <p:sp>
        <p:nvSpPr>
          <p:cNvPr id="7173" name="Frihandsfigur 5"/>
          <p:cNvSpPr>
            <a:spLocks/>
          </p:cNvSpPr>
          <p:nvPr/>
        </p:nvSpPr>
        <p:spPr bwMode="auto">
          <a:xfrm>
            <a:off x="1974850" y="3205163"/>
            <a:ext cx="1222375" cy="633412"/>
          </a:xfrm>
          <a:custGeom>
            <a:avLst/>
            <a:gdLst>
              <a:gd name="T0" fmla="*/ 0 w 1223913"/>
              <a:gd name="T1" fmla="*/ 153654 h 634112"/>
              <a:gd name="T2" fmla="*/ 486498 w 1223913"/>
              <a:gd name="T3" fmla="*/ 179264 h 634112"/>
              <a:gd name="T4" fmla="*/ 512103 w 1223913"/>
              <a:gd name="T5" fmla="*/ 196336 h 634112"/>
              <a:gd name="T6" fmla="*/ 563313 w 1223913"/>
              <a:gd name="T7" fmla="*/ 247554 h 634112"/>
              <a:gd name="T8" fmla="*/ 580384 w 1223913"/>
              <a:gd name="T9" fmla="*/ 273163 h 634112"/>
              <a:gd name="T10" fmla="*/ 640129 w 1223913"/>
              <a:gd name="T11" fmla="*/ 307308 h 634112"/>
              <a:gd name="T12" fmla="*/ 708409 w 1223913"/>
              <a:gd name="T13" fmla="*/ 358527 h 634112"/>
              <a:gd name="T14" fmla="*/ 759619 w 1223913"/>
              <a:gd name="T15" fmla="*/ 392672 h 634112"/>
              <a:gd name="T16" fmla="*/ 793759 w 1223913"/>
              <a:gd name="T17" fmla="*/ 401209 h 634112"/>
              <a:gd name="T18" fmla="*/ 955925 w 1223913"/>
              <a:gd name="T19" fmla="*/ 546327 h 634112"/>
              <a:gd name="T20" fmla="*/ 1024206 w 1223913"/>
              <a:gd name="T21" fmla="*/ 571936 h 634112"/>
              <a:gd name="T22" fmla="*/ 1075417 w 1223913"/>
              <a:gd name="T23" fmla="*/ 597546 h 634112"/>
              <a:gd name="T24" fmla="*/ 1186372 w 1223913"/>
              <a:gd name="T25" fmla="*/ 623154 h 634112"/>
              <a:gd name="T26" fmla="*/ 1220512 w 1223913"/>
              <a:gd name="T27" fmla="*/ 631691 h 634112"/>
              <a:gd name="T28" fmla="*/ 1118092 w 1223913"/>
              <a:gd name="T29" fmla="*/ 580473 h 634112"/>
              <a:gd name="T30" fmla="*/ 930320 w 1223913"/>
              <a:gd name="T31" fmla="*/ 554864 h 634112"/>
              <a:gd name="T32" fmla="*/ 879110 w 1223913"/>
              <a:gd name="T33" fmla="*/ 512182 h 634112"/>
              <a:gd name="T34" fmla="*/ 810830 w 1223913"/>
              <a:gd name="T35" fmla="*/ 401209 h 634112"/>
              <a:gd name="T36" fmla="*/ 785225 w 1223913"/>
              <a:gd name="T37" fmla="*/ 367063 h 634112"/>
              <a:gd name="T38" fmla="*/ 742550 w 1223913"/>
              <a:gd name="T39" fmla="*/ 170727 h 634112"/>
              <a:gd name="T40" fmla="*/ 734014 w 1223913"/>
              <a:gd name="T41" fmla="*/ 34145 h 634112"/>
              <a:gd name="T42" fmla="*/ 725479 w 1223913"/>
              <a:gd name="T43" fmla="*/ 8537 h 634112"/>
              <a:gd name="T44" fmla="*/ 699874 w 1223913"/>
              <a:gd name="T45" fmla="*/ 0 h 634112"/>
              <a:gd name="T46" fmla="*/ 623058 w 1223913"/>
              <a:gd name="T47" fmla="*/ 17072 h 634112"/>
              <a:gd name="T48" fmla="*/ 614524 w 1223913"/>
              <a:gd name="T49" fmla="*/ 42682 h 634112"/>
              <a:gd name="T50" fmla="*/ 597453 w 1223913"/>
              <a:gd name="T51" fmla="*/ 85364 h 634112"/>
              <a:gd name="T52" fmla="*/ 580384 w 1223913"/>
              <a:gd name="T53" fmla="*/ 153654 h 634112"/>
              <a:gd name="T54" fmla="*/ 563313 w 1223913"/>
              <a:gd name="T55" fmla="*/ 179264 h 634112"/>
              <a:gd name="T56" fmla="*/ 554778 w 1223913"/>
              <a:gd name="T57" fmla="*/ 230481 h 634112"/>
              <a:gd name="T58" fmla="*/ 537708 w 1223913"/>
              <a:gd name="T59" fmla="*/ 264628 h 634112"/>
              <a:gd name="T60" fmla="*/ 529173 w 1223913"/>
              <a:gd name="T61" fmla="*/ 315845 h 634112"/>
              <a:gd name="T62" fmla="*/ 520638 w 1223913"/>
              <a:gd name="T63" fmla="*/ 571936 h 634112"/>
              <a:gd name="T64" fmla="*/ 495033 w 1223913"/>
              <a:gd name="T65" fmla="*/ 580473 h 634112"/>
              <a:gd name="T66" fmla="*/ 324332 w 1223913"/>
              <a:gd name="T67" fmla="*/ 589009 h 634112"/>
              <a:gd name="T68" fmla="*/ 204841 w 1223913"/>
              <a:gd name="T69" fmla="*/ 580473 h 634112"/>
              <a:gd name="T70" fmla="*/ 119491 w 1223913"/>
              <a:gd name="T71" fmla="*/ 529254 h 634112"/>
              <a:gd name="T72" fmla="*/ 102420 w 1223913"/>
              <a:gd name="T73" fmla="*/ 495109 h 634112"/>
              <a:gd name="T74" fmla="*/ 110955 w 1223913"/>
              <a:gd name="T75" fmla="*/ 332918 h 634112"/>
              <a:gd name="T76" fmla="*/ 153631 w 1223913"/>
              <a:gd name="T77" fmla="*/ 298773 h 634112"/>
              <a:gd name="T78" fmla="*/ 238981 w 1223913"/>
              <a:gd name="T79" fmla="*/ 273163 h 634112"/>
              <a:gd name="T80" fmla="*/ 435287 w 1223913"/>
              <a:gd name="T81" fmla="*/ 264628 h 634112"/>
              <a:gd name="T82" fmla="*/ 546243 w 1223913"/>
              <a:gd name="T83" fmla="*/ 273163 h 634112"/>
              <a:gd name="T84" fmla="*/ 571848 w 1223913"/>
              <a:gd name="T85" fmla="*/ 307308 h 634112"/>
              <a:gd name="T86" fmla="*/ 597453 w 1223913"/>
              <a:gd name="T87" fmla="*/ 324382 h 634112"/>
              <a:gd name="T88" fmla="*/ 640129 w 1223913"/>
              <a:gd name="T89" fmla="*/ 375600 h 634112"/>
              <a:gd name="T90" fmla="*/ 640129 w 1223913"/>
              <a:gd name="T91" fmla="*/ 392672 h 63411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23913" h="634112">
                <a:moveTo>
                  <a:pt x="0" y="153824"/>
                </a:moveTo>
                <a:cubicBezTo>
                  <a:pt x="162370" y="162370"/>
                  <a:pt x="325077" y="165959"/>
                  <a:pt x="487110" y="179462"/>
                </a:cubicBezTo>
                <a:cubicBezTo>
                  <a:pt x="497345" y="180315"/>
                  <a:pt x="505071" y="189730"/>
                  <a:pt x="512747" y="196553"/>
                </a:cubicBezTo>
                <a:cubicBezTo>
                  <a:pt x="530813" y="212611"/>
                  <a:pt x="546930" y="230736"/>
                  <a:pt x="564022" y="247828"/>
                </a:cubicBezTo>
                <a:cubicBezTo>
                  <a:pt x="571285" y="255091"/>
                  <a:pt x="573851" y="266202"/>
                  <a:pt x="581114" y="273465"/>
                </a:cubicBezTo>
                <a:cubicBezTo>
                  <a:pt x="598601" y="290952"/>
                  <a:pt x="620820" y="294239"/>
                  <a:pt x="640934" y="307648"/>
                </a:cubicBezTo>
                <a:cubicBezTo>
                  <a:pt x="664636" y="323449"/>
                  <a:pt x="685598" y="343122"/>
                  <a:pt x="709300" y="358923"/>
                </a:cubicBezTo>
                <a:cubicBezTo>
                  <a:pt x="726392" y="370317"/>
                  <a:pt x="740647" y="388124"/>
                  <a:pt x="760575" y="393106"/>
                </a:cubicBezTo>
                <a:lnTo>
                  <a:pt x="794758" y="401652"/>
                </a:lnTo>
                <a:cubicBezTo>
                  <a:pt x="828313" y="435207"/>
                  <a:pt x="924006" y="534511"/>
                  <a:pt x="957128" y="546931"/>
                </a:cubicBezTo>
                <a:cubicBezTo>
                  <a:pt x="979917" y="555477"/>
                  <a:pt x="1003124" y="562981"/>
                  <a:pt x="1025495" y="572568"/>
                </a:cubicBezTo>
                <a:cubicBezTo>
                  <a:pt x="1043059" y="580095"/>
                  <a:pt x="1058935" y="591346"/>
                  <a:pt x="1076770" y="598206"/>
                </a:cubicBezTo>
                <a:cubicBezTo>
                  <a:pt x="1127776" y="617824"/>
                  <a:pt x="1137420" y="613754"/>
                  <a:pt x="1187865" y="623843"/>
                </a:cubicBezTo>
                <a:cubicBezTo>
                  <a:pt x="1199382" y="626146"/>
                  <a:pt x="1232008" y="638614"/>
                  <a:pt x="1222048" y="632389"/>
                </a:cubicBezTo>
                <a:cubicBezTo>
                  <a:pt x="1189639" y="612134"/>
                  <a:pt x="1157197" y="587397"/>
                  <a:pt x="1119499" y="581114"/>
                </a:cubicBezTo>
                <a:cubicBezTo>
                  <a:pt x="1022917" y="565017"/>
                  <a:pt x="1085418" y="574717"/>
                  <a:pt x="931491" y="555477"/>
                </a:cubicBezTo>
                <a:cubicBezTo>
                  <a:pt x="914399" y="541234"/>
                  <a:pt x="893875" y="530310"/>
                  <a:pt x="880216" y="512748"/>
                </a:cubicBezTo>
                <a:cubicBezTo>
                  <a:pt x="853521" y="478425"/>
                  <a:pt x="837939" y="436438"/>
                  <a:pt x="811850" y="401652"/>
                </a:cubicBezTo>
                <a:lnTo>
                  <a:pt x="786213" y="367469"/>
                </a:lnTo>
                <a:cubicBezTo>
                  <a:pt x="745297" y="244726"/>
                  <a:pt x="752481" y="292373"/>
                  <a:pt x="743484" y="170916"/>
                </a:cubicBezTo>
                <a:cubicBezTo>
                  <a:pt x="740111" y="125374"/>
                  <a:pt x="739719" y="79599"/>
                  <a:pt x="734938" y="34183"/>
                </a:cubicBezTo>
                <a:cubicBezTo>
                  <a:pt x="733995" y="25225"/>
                  <a:pt x="732762" y="14916"/>
                  <a:pt x="726392" y="8546"/>
                </a:cubicBezTo>
                <a:cubicBezTo>
                  <a:pt x="720022" y="2176"/>
                  <a:pt x="709301" y="2849"/>
                  <a:pt x="700755" y="0"/>
                </a:cubicBezTo>
                <a:cubicBezTo>
                  <a:pt x="675117" y="5697"/>
                  <a:pt x="647332" y="5346"/>
                  <a:pt x="623842" y="17091"/>
                </a:cubicBezTo>
                <a:cubicBezTo>
                  <a:pt x="615785" y="21120"/>
                  <a:pt x="618460" y="34294"/>
                  <a:pt x="615297" y="42729"/>
                </a:cubicBezTo>
                <a:cubicBezTo>
                  <a:pt x="609911" y="57093"/>
                  <a:pt x="602613" y="70765"/>
                  <a:pt x="598205" y="85458"/>
                </a:cubicBezTo>
                <a:cubicBezTo>
                  <a:pt x="590894" y="109828"/>
                  <a:pt x="592391" y="131270"/>
                  <a:pt x="581114" y="153824"/>
                </a:cubicBezTo>
                <a:cubicBezTo>
                  <a:pt x="576521" y="163011"/>
                  <a:pt x="569719" y="170916"/>
                  <a:pt x="564022" y="179462"/>
                </a:cubicBezTo>
                <a:cubicBezTo>
                  <a:pt x="561173" y="196553"/>
                  <a:pt x="560455" y="214140"/>
                  <a:pt x="555476" y="230736"/>
                </a:cubicBezTo>
                <a:cubicBezTo>
                  <a:pt x="551815" y="242938"/>
                  <a:pt x="542046" y="252718"/>
                  <a:pt x="538385" y="264920"/>
                </a:cubicBezTo>
                <a:cubicBezTo>
                  <a:pt x="533406" y="281516"/>
                  <a:pt x="532688" y="299103"/>
                  <a:pt x="529839" y="316194"/>
                </a:cubicBezTo>
                <a:cubicBezTo>
                  <a:pt x="526990" y="401652"/>
                  <a:pt x="532235" y="487766"/>
                  <a:pt x="521293" y="572568"/>
                </a:cubicBezTo>
                <a:cubicBezTo>
                  <a:pt x="520140" y="581502"/>
                  <a:pt x="504630" y="580334"/>
                  <a:pt x="495656" y="581114"/>
                </a:cubicBezTo>
                <a:cubicBezTo>
                  <a:pt x="438827" y="586056"/>
                  <a:pt x="381712" y="586811"/>
                  <a:pt x="324740" y="589660"/>
                </a:cubicBezTo>
                <a:cubicBezTo>
                  <a:pt x="284860" y="586811"/>
                  <a:pt x="244375" y="588595"/>
                  <a:pt x="205099" y="581114"/>
                </a:cubicBezTo>
                <a:cubicBezTo>
                  <a:pt x="172455" y="574896"/>
                  <a:pt x="139290" y="557347"/>
                  <a:pt x="119641" y="529839"/>
                </a:cubicBezTo>
                <a:cubicBezTo>
                  <a:pt x="112236" y="519473"/>
                  <a:pt x="108246" y="507050"/>
                  <a:pt x="102549" y="495656"/>
                </a:cubicBezTo>
                <a:cubicBezTo>
                  <a:pt x="105398" y="441533"/>
                  <a:pt x="103772" y="386987"/>
                  <a:pt x="111095" y="333286"/>
                </a:cubicBezTo>
                <a:cubicBezTo>
                  <a:pt x="114908" y="305323"/>
                  <a:pt x="134470" y="306361"/>
                  <a:pt x="153824" y="299103"/>
                </a:cubicBezTo>
                <a:cubicBezTo>
                  <a:pt x="188829" y="285976"/>
                  <a:pt x="201594" y="276157"/>
                  <a:pt x="239282" y="273465"/>
                </a:cubicBezTo>
                <a:cubicBezTo>
                  <a:pt x="304695" y="268793"/>
                  <a:pt x="370317" y="267768"/>
                  <a:pt x="435835" y="264920"/>
                </a:cubicBezTo>
                <a:cubicBezTo>
                  <a:pt x="472867" y="267768"/>
                  <a:pt x="511480" y="262387"/>
                  <a:pt x="546930" y="273465"/>
                </a:cubicBezTo>
                <a:cubicBezTo>
                  <a:pt x="560525" y="277713"/>
                  <a:pt x="562497" y="297577"/>
                  <a:pt x="572568" y="307648"/>
                </a:cubicBezTo>
                <a:cubicBezTo>
                  <a:pt x="579831" y="314911"/>
                  <a:pt x="590315" y="318165"/>
                  <a:pt x="598205" y="324740"/>
                </a:cubicBezTo>
                <a:cubicBezTo>
                  <a:pt x="611016" y="335416"/>
                  <a:pt x="634211" y="359209"/>
                  <a:pt x="640934" y="376015"/>
                </a:cubicBezTo>
                <a:cubicBezTo>
                  <a:pt x="643050" y="381305"/>
                  <a:pt x="640934" y="387409"/>
                  <a:pt x="640934" y="393106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v-SE"/>
          </a:p>
        </p:txBody>
      </p:sp>
      <p:sp>
        <p:nvSpPr>
          <p:cNvPr id="7174" name="Ned 8"/>
          <p:cNvSpPr>
            <a:spLocks noChangeArrowheads="1"/>
          </p:cNvSpPr>
          <p:nvPr/>
        </p:nvSpPr>
        <p:spPr bwMode="auto">
          <a:xfrm>
            <a:off x="7008359" y="2729706"/>
            <a:ext cx="936625" cy="1584325"/>
          </a:xfrm>
          <a:prstGeom prst="downArrow">
            <a:avLst>
              <a:gd name="adj1" fmla="val 50000"/>
              <a:gd name="adj2" fmla="val 49978"/>
            </a:avLst>
          </a:prstGeom>
          <a:solidFill>
            <a:srgbClr val="006E88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13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Teoretiska samband som verktyg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7200" y="2276475"/>
            <a:ext cx="7072313" cy="4021138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sv-SE" dirty="0" smtClean="0"/>
              <a:t>Jämställdhet gör att humankapitalet används effektivare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sv-SE" dirty="0" smtClean="0"/>
              <a:t>Jämställdhet fördjupar demokratin och ökar det sociala kapitalet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sv-SE" dirty="0" smtClean="0"/>
              <a:t>Jämställdhet ökar den regionala attraktiviteten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sv-SE" dirty="0" smtClean="0"/>
              <a:t>Jämställdhet ökar den regionala innovationsförmågan</a:t>
            </a:r>
          </a:p>
        </p:txBody>
      </p:sp>
    </p:spTree>
    <p:extLst>
      <p:ext uri="{BB962C8B-B14F-4D97-AF65-F5344CB8AC3E}">
        <p14:creationId xmlns:p14="http://schemas.microsoft.com/office/powerpoint/2010/main" val="20949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/>
          </p:nvPr>
        </p:nvSpPr>
        <p:spPr>
          <a:xfrm>
            <a:off x="1728788" y="1428751"/>
            <a:ext cx="7072312" cy="948690"/>
          </a:xfrm>
        </p:spPr>
        <p:txBody>
          <a:bodyPr/>
          <a:lstStyle/>
          <a:p>
            <a:r>
              <a:rPr lang="sv-SE" dirty="0" smtClean="0"/>
              <a:t>3 olika 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13692" y="2355647"/>
            <a:ext cx="7072313" cy="357505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sv-SE" dirty="0" smtClean="0"/>
              <a:t>Nationella handlingsplanen för jämställd tillväxt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sv-SE" sz="1200" dirty="0" smtClean="0"/>
              <a:t>Riktlinjer + regionala handlingsplaner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sv-SE" sz="1200" dirty="0" smtClean="0"/>
              <a:t>Nationellt stöd i jämställdhet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sv-SE" sz="1200" dirty="0" smtClean="0"/>
              <a:t>Fördelning av företagsstöd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sv-SE" sz="1200" dirty="0" smtClean="0"/>
              <a:t>Regionala </a:t>
            </a:r>
            <a:r>
              <a:rPr lang="sv-SE" sz="1200" dirty="0" smtClean="0"/>
              <a:t>servicefrågor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sv-SE" sz="1200" dirty="0" smtClean="0"/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sv-SE" sz="1100" dirty="0" smtClean="0"/>
          </a:p>
          <a:p>
            <a:pPr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/>
              <a:t>Resurscentra för </a:t>
            </a:r>
            <a:r>
              <a:rPr lang="sv-SE" dirty="0" smtClean="0"/>
              <a:t>kvinnor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sv-SE" dirty="0"/>
          </a:p>
          <a:p>
            <a:pPr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Främja kvinnors företagande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sv-SE" sz="1200" dirty="0" smtClean="0"/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sv-SE" sz="110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FontTx/>
              <a:buNone/>
              <a:defRPr/>
            </a:pPr>
            <a:r>
              <a:rPr lang="sv-SE" dirty="0" smtClean="0"/>
              <a:t>                    </a:t>
            </a:r>
          </a:p>
        </p:txBody>
      </p:sp>
      <p:pic>
        <p:nvPicPr>
          <p:cNvPr id="13317" name="Picture 4" descr="C:\Users\roshof\AppData\Local\Microsoft\Windows\Temporary Internet Files\Content.IE5\NO91APCD\MP9004277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6753">
            <a:off x="6588125" y="3600450"/>
            <a:ext cx="1636713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öger 1"/>
          <p:cNvSpPr/>
          <p:nvPr/>
        </p:nvSpPr>
        <p:spPr bwMode="auto">
          <a:xfrm>
            <a:off x="651352" y="3039297"/>
            <a:ext cx="688931" cy="309679"/>
          </a:xfrm>
          <a:prstGeom prst="rightArrow">
            <a:avLst/>
          </a:prstGeom>
          <a:solidFill>
            <a:srgbClr val="2DAFD6"/>
          </a:solidFill>
          <a:ln>
            <a:noFill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2288" y="1390651"/>
            <a:ext cx="7072312" cy="806450"/>
          </a:xfrm>
        </p:spPr>
        <p:txBody>
          <a:bodyPr/>
          <a:lstStyle/>
          <a:p>
            <a:r>
              <a:rPr lang="sv-SE" sz="2800" dirty="0" smtClean="0">
                <a:solidFill>
                  <a:srgbClr val="000000"/>
                </a:solidFill>
              </a:rPr>
              <a:t>Resurscentra för kvinnor en riktad insats för att</a:t>
            </a:r>
            <a:endParaRPr lang="sv-SE" sz="2800" dirty="0">
              <a:solidFill>
                <a:srgbClr val="0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84201" y="2730499"/>
            <a:ext cx="4025899" cy="2032001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bidrar till jämställdhet i det regionala tillväxtarbetet genom att </a:t>
            </a:r>
            <a:r>
              <a:rPr lang="sv-SE" sz="2000" dirty="0" smtClean="0"/>
              <a:t>synliggöra kvinnors </a:t>
            </a:r>
            <a:r>
              <a:rPr lang="sv-SE" sz="2000" dirty="0"/>
              <a:t>villkor och öka </a:t>
            </a:r>
            <a:r>
              <a:rPr lang="sv-SE" sz="2000" dirty="0" smtClean="0"/>
              <a:t>kvinnors inflytande</a:t>
            </a:r>
            <a:endParaRPr lang="sv-SE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92D51-7416-4264-9F1D-E6C30AD3708B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348">
            <a:off x="5067462" y="2648269"/>
            <a:ext cx="3118863" cy="305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2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6091" y="1481001"/>
            <a:ext cx="7072312" cy="804999"/>
          </a:xfrm>
        </p:spPr>
        <p:txBody>
          <a:bodyPr/>
          <a:lstStyle/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v-SE" dirty="0" smtClean="0"/>
              <a:t>3 ansökningsomgångar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106 inkomna ansökningar 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Ca 369 mkr </a:t>
            </a:r>
          </a:p>
          <a:p>
            <a:pPr>
              <a:buFont typeface="Wingdings" pitchFamily="2" charset="2"/>
              <a:buChar char="Ø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92D51-7416-4264-9F1D-E6C30AD3708B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945" y="1058089"/>
            <a:ext cx="1214361" cy="1689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07165" y="1311184"/>
            <a:ext cx="3104469" cy="8572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v-SE" dirty="0" smtClean="0"/>
              <a:t>37 beviljade ansökningar 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102 </a:t>
            </a:r>
            <a:r>
              <a:rPr lang="sv-SE" dirty="0" smtClean="0"/>
              <a:t>resurscentraorganisationer </a:t>
            </a:r>
            <a:endParaRPr lang="sv-SE" dirty="0" smtClean="0"/>
          </a:p>
          <a:p>
            <a:pPr>
              <a:buFont typeface="Wingdings" pitchFamily="2" charset="2"/>
              <a:buChar char="Ø"/>
            </a:pPr>
            <a:r>
              <a:rPr lang="sv-SE" dirty="0" smtClean="0"/>
              <a:t>19 av 21 län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92D51-7416-4264-9F1D-E6C30AD3708B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261" y="1045027"/>
            <a:ext cx="1329962" cy="155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4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887956" y="1441277"/>
            <a:ext cx="7073900" cy="730250"/>
          </a:xfrm>
        </p:spPr>
        <p:txBody>
          <a:bodyPr/>
          <a:lstStyle/>
          <a:p>
            <a:r>
              <a:rPr lang="sv-SE" dirty="0" smtClean="0"/>
              <a:t>Hur kan  RC vara en riktad insats för att nå: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1727200" y="2184400"/>
            <a:ext cx="7072313" cy="411321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regeringens </a:t>
            </a:r>
            <a:r>
              <a:rPr lang="sv-SE" dirty="0"/>
              <a:t>mål med en jämställd regional tillväxt </a:t>
            </a:r>
            <a:r>
              <a:rPr lang="sv-SE" dirty="0" smtClean="0"/>
              <a:t>där kvinnor </a:t>
            </a:r>
            <a:r>
              <a:rPr lang="sv-SE" dirty="0"/>
              <a:t>och män </a:t>
            </a:r>
            <a:r>
              <a:rPr lang="sv-SE" dirty="0" smtClean="0"/>
              <a:t>har </a:t>
            </a:r>
            <a:r>
              <a:rPr lang="sv-SE" dirty="0"/>
              <a:t>likvärdiga förutsättningar att nå inflytande i det regionala tillväxtarbetet och </a:t>
            </a:r>
            <a:r>
              <a:rPr lang="sv-SE" dirty="0" smtClean="0"/>
              <a:t>får </a:t>
            </a:r>
            <a:r>
              <a:rPr lang="sv-SE" dirty="0"/>
              <a:t>tillgång till tillväxtresurser på lika </a:t>
            </a:r>
            <a:r>
              <a:rPr lang="sv-SE" dirty="0" smtClean="0"/>
              <a:t>villkor?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100" name="Platshållare för bild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91D981-5605-4E00-A074-F6ED7FA7B0DA}" type="slidenum">
              <a:rPr lang="sv-SE" smtClean="0"/>
              <a:pPr eaLnBrk="1" hangingPunct="1"/>
              <a:t>8</a:t>
            </a:fld>
            <a:endParaRPr lang="sv-SE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5477">
            <a:off x="4502155" y="3956719"/>
            <a:ext cx="1743420" cy="248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mig!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Monika Kväl</a:t>
            </a:r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Monika.kval@tillvaxtverket.se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08-681 94 52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92D51-7416-4264-9F1D-E6C30AD3708B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  <p:sp>
        <p:nvSpPr>
          <p:cNvPr id="5" name="5-udd 4"/>
          <p:cNvSpPr/>
          <p:nvPr/>
        </p:nvSpPr>
        <p:spPr bwMode="auto">
          <a:xfrm>
            <a:off x="5120639" y="3997234"/>
            <a:ext cx="1828800" cy="1685109"/>
          </a:xfrm>
          <a:prstGeom prst="star5">
            <a:avLst/>
          </a:prstGeom>
          <a:solidFill>
            <a:srgbClr val="002060"/>
          </a:solidFill>
          <a:ln>
            <a:noFill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llväxtverket">
  <a:themeElements>
    <a:clrScheme name="Tillväxtverket">
      <a:dk1>
        <a:srgbClr val="000000"/>
      </a:dk1>
      <a:lt1>
        <a:srgbClr val="FFFFFF"/>
      </a:lt1>
      <a:dk2>
        <a:srgbClr val="2DAFD6"/>
      </a:dk2>
      <a:lt2>
        <a:srgbClr val="8A918F"/>
      </a:lt2>
      <a:accent1>
        <a:srgbClr val="E67B4E"/>
      </a:accent1>
      <a:accent2>
        <a:srgbClr val="2DAFD6"/>
      </a:accent2>
      <a:accent3>
        <a:srgbClr val="F8C748"/>
      </a:accent3>
      <a:accent4>
        <a:srgbClr val="008D5D"/>
      </a:accent4>
      <a:accent5>
        <a:srgbClr val="AABAC3"/>
      </a:accent5>
      <a:accent6>
        <a:srgbClr val="289EC2"/>
      </a:accent6>
      <a:hlink>
        <a:srgbClr val="8A918F"/>
      </a:hlink>
      <a:folHlink>
        <a:srgbClr val="D0CFCE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Tillväxtverket</Template>
  <TotalTime>366</TotalTime>
  <Words>178</Words>
  <Application>Microsoft Office PowerPoint</Application>
  <PresentationFormat>Bildspel på skärmen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Tillväxtverket</vt:lpstr>
      <vt:lpstr> att Välj(a) jämställdhet! </vt:lpstr>
      <vt:lpstr>Rättviseaspekt eller verktygslåda?</vt:lpstr>
      <vt:lpstr>Teoretiska samband som verktyg</vt:lpstr>
      <vt:lpstr>3 olika områden</vt:lpstr>
      <vt:lpstr>Resurscentra för kvinnor en riktad insats för att</vt:lpstr>
      <vt:lpstr>PowerPoint-presentation</vt:lpstr>
      <vt:lpstr>PowerPoint-presentation</vt:lpstr>
      <vt:lpstr>Hur kan  RC vara en riktad insats för att nå:</vt:lpstr>
      <vt:lpstr>Tack för mig!</vt:lpstr>
    </vt:vector>
  </TitlesOfParts>
  <Company>Tillväxtverket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Välj(a) jämställdhet</dc:title>
  <dc:creator>Monika Kväl</dc:creator>
  <cp:keywords>PowerPointmall - Tvv</cp:keywords>
  <dc:description>Mars 2009 i Ppt 2003, Rev: Maj 2009_x000d_
Av: Carin Ländström, 08-556 014 30_x000d_
Emanuel Identity Manuals AB</dc:description>
  <cp:lastModifiedBy>packard bell</cp:lastModifiedBy>
  <cp:revision>23</cp:revision>
  <dcterms:created xsi:type="dcterms:W3CDTF">2012-03-28T15:19:05Z</dcterms:created>
  <dcterms:modified xsi:type="dcterms:W3CDTF">2012-03-29T11:05:56Z</dcterms:modified>
</cp:coreProperties>
</file>