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86" r:id="rId5"/>
    <p:sldId id="289" r:id="rId6"/>
    <p:sldId id="288" r:id="rId7"/>
    <p:sldId id="290" r:id="rId8"/>
    <p:sldId id="287" r:id="rId9"/>
    <p:sldId id="291" r:id="rId10"/>
    <p:sldId id="285" r:id="rId11"/>
    <p:sldId id="278" r:id="rId12"/>
    <p:sldId id="284" r:id="rId13"/>
  </p:sldIdLst>
  <p:sldSz cx="12192000" cy="6858000"/>
  <p:notesSz cx="6858000" cy="9144000"/>
  <p:custDataLst>
    <p:tags r:id="rId16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B0E39284-FCA1-4DB3-A39D-F73587F7E4EF}">
          <p14:sldIdLst>
            <p14:sldId id="286"/>
            <p14:sldId id="289"/>
            <p14:sldId id="288"/>
            <p14:sldId id="290"/>
            <p14:sldId id="287"/>
            <p14:sldId id="291"/>
            <p14:sldId id="285"/>
          </p14:sldIdLst>
        </p14:section>
        <p14:section name="Instruktion" id="{0A00BA44-BC4B-4EAE-BB27-21BBE599239F}">
          <p14:sldIdLst>
            <p14:sldId id="278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907" userDrawn="1">
          <p15:clr>
            <a:srgbClr val="A4A3A4"/>
          </p15:clr>
        </p15:guide>
        <p15:guide id="3" orient="horz" pos="3758" userDrawn="1">
          <p15:clr>
            <a:srgbClr val="A4A3A4"/>
          </p15:clr>
        </p15:guide>
        <p15:guide id="4" orient="horz" pos="4227" userDrawn="1">
          <p15:clr>
            <a:srgbClr val="A4A3A4"/>
          </p15:clr>
        </p15:guide>
        <p15:guide id="5" orient="horz" pos="289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393" userDrawn="1">
          <p15:clr>
            <a:srgbClr val="A4A3A4"/>
          </p15:clr>
        </p15:guide>
        <p15:guide id="8" pos="387" userDrawn="1">
          <p15:clr>
            <a:srgbClr val="A4A3A4"/>
          </p15:clr>
        </p15:guide>
        <p15:guide id="9" pos="7315" userDrawn="1">
          <p15:clr>
            <a:srgbClr val="A4A3A4"/>
          </p15:clr>
        </p15:guide>
        <p15:guide id="10" orient="horz" pos="36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5" autoAdjust="0"/>
    <p:restoredTop sz="93786" autoAdjust="0"/>
  </p:normalViewPr>
  <p:slideViewPr>
    <p:cSldViewPr>
      <p:cViewPr varScale="1">
        <p:scale>
          <a:sx n="71" d="100"/>
          <a:sy n="71" d="100"/>
        </p:scale>
        <p:origin x="612" y="78"/>
      </p:cViewPr>
      <p:guideLst>
        <p:guide orient="horz" pos="2160"/>
        <p:guide orient="horz" pos="907"/>
        <p:guide orient="horz" pos="3758"/>
        <p:guide orient="horz" pos="4227"/>
        <p:guide orient="horz" pos="289"/>
        <p:guide pos="3840"/>
        <p:guide pos="393"/>
        <p:guide pos="387"/>
        <p:guide pos="7315"/>
        <p:guide orient="horz" pos="361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F73C6-E6BF-46CF-B34D-7A5C8688DBEE}" type="datetimeFigureOut">
              <a:rPr lang="sv-SE" smtClean="0"/>
              <a:t>2023-04-25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8F730-40FB-45F5-B014-CB7ED569AE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3712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A4C71-A269-4800-8AF1-44182FA23438}" type="datetimeFigureOut">
              <a:rPr lang="sv-SE" smtClean="0"/>
              <a:t>2023-04-25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13758-4B63-40D7-B26B-F67CE25F1C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9771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 asked for a fair with collected information about the way to work and there right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13758-4B63-40D7-B26B-F67CE25F1C5D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2590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the </a:t>
            </a:r>
            <a:r>
              <a:rPr lang="sv-SE" dirty="0" err="1" smtClean="0"/>
              <a:t>education</a:t>
            </a:r>
            <a:r>
              <a:rPr lang="sv-SE" dirty="0" smtClean="0"/>
              <a:t> administration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13758-4B63-40D7-B26B-F67CE25F1C5D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4045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13758-4B63-40D7-B26B-F67CE25F1C5D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6410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-vit logo för mörka bi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Logo Stockholms Stad"/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320000" cy="968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09600" y="1440000"/>
            <a:ext cx="7296811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underrubrik här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12288688" y="39970"/>
            <a:ext cx="15841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För att byta bakgrundsbild klicka på STHLM bilder på fliken Start. 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Har du en egen bild högerklickar du på bakgrundsbilden och väljer Formatera bakgrund och sen Infoga från: Fil. </a:t>
            </a:r>
          </a:p>
          <a:p>
            <a:r>
              <a:rPr lang="sv-SE" sz="1400" dirty="0">
                <a:solidFill>
                  <a:schemeClr val="tx2"/>
                </a:solidFill>
              </a:rPr>
              <a:t> </a:t>
            </a:r>
          </a:p>
          <a:p>
            <a:r>
              <a:rPr lang="sv-SE" sz="1400" dirty="0">
                <a:solidFill>
                  <a:schemeClr val="tx2"/>
                </a:solidFill>
              </a:rPr>
              <a:t>Tänk på att logotypen alltid ska vara tydlig. Vit logotyp mot mörk bakgrund och svart logotyp mot ljus.</a:t>
            </a:r>
          </a:p>
          <a:p>
            <a:r>
              <a:rPr lang="sv-SE" sz="1400" dirty="0">
                <a:solidFill>
                  <a:schemeClr val="tx2"/>
                </a:solidFill>
              </a:rPr>
              <a:t>Byt mellan de olika under Layout. </a:t>
            </a:r>
          </a:p>
        </p:txBody>
      </p:sp>
    </p:spTree>
    <p:extLst>
      <p:ext uri="{BB962C8B-B14F-4D97-AF65-F5344CB8AC3E}">
        <p14:creationId xmlns:p14="http://schemas.microsoft.com/office/powerpoint/2010/main" val="1431766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bild höger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609600" y="1440000"/>
            <a:ext cx="5184000" cy="39600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6096684" y="1440000"/>
            <a:ext cx="5472000" cy="396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8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684" y="5446800"/>
            <a:ext cx="5472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13" name="Platshållare för datum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15" name="Platshållare för bildnumm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12288688" y="2348880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Klicka på </a:t>
            </a:r>
            <a:r>
              <a:rPr lang="sv-SE" sz="1400" b="1" dirty="0">
                <a:solidFill>
                  <a:schemeClr val="tx2"/>
                </a:solidFill>
              </a:rPr>
              <a:t>STHLM</a:t>
            </a:r>
            <a:r>
              <a:rPr lang="sv-SE" sz="1400" baseline="0" dirty="0">
                <a:solidFill>
                  <a:schemeClr val="tx2"/>
                </a:solidFill>
              </a:rPr>
              <a:t> </a:t>
            </a:r>
            <a:r>
              <a:rPr lang="sv-SE" sz="1400" b="1" baseline="0" dirty="0">
                <a:solidFill>
                  <a:schemeClr val="tx2"/>
                </a:solidFill>
              </a:rPr>
              <a:t>bilder</a:t>
            </a:r>
            <a:r>
              <a:rPr lang="sv-SE" sz="1400" baseline="0" dirty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85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bild vänster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8316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609600" y="1439998"/>
            <a:ext cx="5472000" cy="396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6398400" y="1439863"/>
            <a:ext cx="5184000" cy="39600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613832" y="5446800"/>
            <a:ext cx="5472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textruta 13"/>
          <p:cNvSpPr txBox="1"/>
          <p:nvPr userDrawn="1"/>
        </p:nvSpPr>
        <p:spPr>
          <a:xfrm>
            <a:off x="12288688" y="2348880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Klicka på </a:t>
            </a:r>
            <a:r>
              <a:rPr lang="sv-SE" sz="1400" b="1" dirty="0">
                <a:solidFill>
                  <a:schemeClr val="tx2"/>
                </a:solidFill>
              </a:rPr>
              <a:t>STHLM</a:t>
            </a:r>
            <a:r>
              <a:rPr lang="sv-SE" sz="1400" baseline="0" dirty="0">
                <a:solidFill>
                  <a:schemeClr val="tx2"/>
                </a:solidFill>
              </a:rPr>
              <a:t> </a:t>
            </a:r>
            <a:r>
              <a:rPr lang="sv-SE" sz="1400" b="1" baseline="0" dirty="0">
                <a:solidFill>
                  <a:schemeClr val="tx2"/>
                </a:solidFill>
              </a:rPr>
              <a:t>bilder</a:t>
            </a:r>
            <a:r>
              <a:rPr lang="sv-SE" sz="1400" baseline="0" dirty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187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 bred och text höger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8316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609600" y="1439999"/>
            <a:ext cx="7680000" cy="429405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8496000" y="1440000"/>
            <a:ext cx="3086400" cy="4294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5733256"/>
            <a:ext cx="7680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5" name="textruta 14"/>
          <p:cNvSpPr txBox="1"/>
          <p:nvPr userDrawn="1"/>
        </p:nvSpPr>
        <p:spPr>
          <a:xfrm>
            <a:off x="12288688" y="2348880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Klicka på </a:t>
            </a:r>
            <a:r>
              <a:rPr lang="sv-SE" sz="1400" b="1" dirty="0">
                <a:solidFill>
                  <a:schemeClr val="tx2"/>
                </a:solidFill>
              </a:rPr>
              <a:t>STHLM</a:t>
            </a:r>
            <a:r>
              <a:rPr lang="sv-SE" sz="1400" baseline="0" dirty="0">
                <a:solidFill>
                  <a:schemeClr val="tx2"/>
                </a:solidFill>
              </a:rPr>
              <a:t> </a:t>
            </a:r>
            <a:r>
              <a:rPr lang="sv-SE" sz="1400" b="1" baseline="0" dirty="0">
                <a:solidFill>
                  <a:schemeClr val="tx2"/>
                </a:solidFill>
              </a:rPr>
              <a:t>bilder</a:t>
            </a:r>
            <a:r>
              <a:rPr lang="sv-SE" sz="1400" baseline="0" dirty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45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609600" y="1439999"/>
            <a:ext cx="10959008" cy="429405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613833" y="5733256"/>
            <a:ext cx="109584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12288688" y="2348880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Klicka på </a:t>
            </a:r>
            <a:r>
              <a:rPr lang="sv-SE" sz="1400" b="1" dirty="0">
                <a:solidFill>
                  <a:schemeClr val="tx2"/>
                </a:solidFill>
              </a:rPr>
              <a:t>STHLM</a:t>
            </a:r>
            <a:r>
              <a:rPr lang="sv-SE" sz="1400" baseline="0" dirty="0">
                <a:solidFill>
                  <a:schemeClr val="tx2"/>
                </a:solidFill>
              </a:rPr>
              <a:t> </a:t>
            </a:r>
            <a:r>
              <a:rPr lang="sv-SE" sz="1400" b="1" baseline="0" dirty="0">
                <a:solidFill>
                  <a:schemeClr val="tx2"/>
                </a:solidFill>
              </a:rPr>
              <a:t>bilder</a:t>
            </a:r>
            <a:r>
              <a:rPr lang="sv-SE" sz="1400" baseline="0" dirty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825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484784"/>
            <a:ext cx="5184000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184000" cy="3456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398400" y="1484784"/>
            <a:ext cx="5184000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398400" y="2174874"/>
            <a:ext cx="5184000" cy="3456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5670192"/>
            <a:ext cx="5184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11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6398400" y="5670192"/>
            <a:ext cx="5184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13" name="Platshållare fö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15" name="Platshållare för bild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3460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12" name="Platshållare fö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14" name="Platshållare för bild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1464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7948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Lil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310400" cy="936000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624417" y="1439864"/>
            <a:ext cx="7310400" cy="11970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pic>
        <p:nvPicPr>
          <p:cNvPr id="7" name="Bildobjekt 6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6125548"/>
            <a:ext cx="1367161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99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Grö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310400" cy="936000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624417" y="1439864"/>
            <a:ext cx="7310400" cy="11970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pic>
        <p:nvPicPr>
          <p:cNvPr id="6" name="Bildobjekt 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6125548"/>
            <a:ext cx="13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59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Ros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310400" cy="936000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624417" y="1439864"/>
            <a:ext cx="7310400" cy="11970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pic>
        <p:nvPicPr>
          <p:cNvPr id="6" name="Bildobjekt 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6125548"/>
            <a:ext cx="13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83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-svart logo för ljusa bi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Logo Stockholms Stad"/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320000" cy="968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09600" y="1440000"/>
            <a:ext cx="7296811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underrubrik här</a:t>
            </a:r>
          </a:p>
        </p:txBody>
      </p:sp>
      <p:sp>
        <p:nvSpPr>
          <p:cNvPr id="7" name="textruta 6"/>
          <p:cNvSpPr txBox="1"/>
          <p:nvPr userDrawn="1"/>
        </p:nvSpPr>
        <p:spPr>
          <a:xfrm>
            <a:off x="12288688" y="39970"/>
            <a:ext cx="15841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För att byta bakgrundsbild klicka på STHLM bilder på fliken Start. 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Har du en egen bild högerklickar du på bakgrundsbilden och väljer Formatera bakgrund och sen Infoga från: Fil. </a:t>
            </a:r>
          </a:p>
          <a:p>
            <a:r>
              <a:rPr lang="sv-SE" sz="1400" dirty="0">
                <a:solidFill>
                  <a:schemeClr val="tx2"/>
                </a:solidFill>
              </a:rPr>
              <a:t> </a:t>
            </a:r>
          </a:p>
          <a:p>
            <a:r>
              <a:rPr lang="sv-SE" sz="1400" dirty="0">
                <a:solidFill>
                  <a:schemeClr val="tx2"/>
                </a:solidFill>
              </a:rPr>
              <a:t>Tänk på att logotypen alltid ska vara tydlig. Vit logotyp mot mörk bakgrund och svart logotyp mot ljus.</a:t>
            </a:r>
          </a:p>
          <a:p>
            <a:r>
              <a:rPr lang="sv-SE" sz="1400" dirty="0">
                <a:solidFill>
                  <a:schemeClr val="tx2"/>
                </a:solidFill>
              </a:rPr>
              <a:t>Byt mellan de olika under Layout. </a:t>
            </a:r>
          </a:p>
        </p:txBody>
      </p:sp>
    </p:spTree>
    <p:extLst>
      <p:ext uri="{BB962C8B-B14F-4D97-AF65-F5344CB8AC3E}">
        <p14:creationId xmlns:p14="http://schemas.microsoft.com/office/powerpoint/2010/main" val="963340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310400" cy="936000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624417" y="1439864"/>
            <a:ext cx="7310400" cy="11970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pic>
        <p:nvPicPr>
          <p:cNvPr id="6" name="Bildobjekt 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6125548"/>
            <a:ext cx="13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3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Årshjul -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048" y="1524198"/>
            <a:ext cx="4565904" cy="4565904"/>
          </a:xfrm>
          <a:prstGeom prst="rect">
            <a:avLst/>
          </a:prstGeom>
        </p:spPr>
      </p:pic>
      <p:sp>
        <p:nvSpPr>
          <p:cNvPr id="25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485654" y="328498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5021310" y="3408776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3990914" y="310496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4485654" y="2224571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4865745" y="2584611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5234737" y="295178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Text Placeholder 23"/>
          <p:cNvSpPr>
            <a:spLocks noGrp="1"/>
          </p:cNvSpPr>
          <p:nvPr>
            <p:ph type="body" sz="quarter" idx="20" hasCustomPrompt="1"/>
          </p:nvPr>
        </p:nvSpPr>
        <p:spPr>
          <a:xfrm>
            <a:off x="5414757" y="1700431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5518300" y="2208435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5710105" y="2711679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Text Placeholder 23"/>
          <p:cNvSpPr>
            <a:spLocks noGrp="1"/>
          </p:cNvSpPr>
          <p:nvPr>
            <p:ph type="body" sz="quarter" idx="23" hasCustomPrompt="1"/>
          </p:nvPr>
        </p:nvSpPr>
        <p:spPr>
          <a:xfrm>
            <a:off x="6384032" y="170080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Text Placeholder 23"/>
          <p:cNvSpPr>
            <a:spLocks noGrp="1"/>
          </p:cNvSpPr>
          <p:nvPr>
            <p:ph type="body" sz="quarter" idx="24" hasCustomPrompt="1"/>
          </p:nvPr>
        </p:nvSpPr>
        <p:spPr>
          <a:xfrm>
            <a:off x="6312024" y="220486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Text Placeholder 23"/>
          <p:cNvSpPr>
            <a:spLocks noGrp="1"/>
          </p:cNvSpPr>
          <p:nvPr>
            <p:ph type="body" sz="quarter" idx="25" hasCustomPrompt="1"/>
          </p:nvPr>
        </p:nvSpPr>
        <p:spPr>
          <a:xfrm>
            <a:off x="6132004" y="270892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26" hasCustomPrompt="1"/>
          </p:nvPr>
        </p:nvSpPr>
        <p:spPr>
          <a:xfrm>
            <a:off x="6592438" y="296357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Text Placeholder 23"/>
          <p:cNvSpPr>
            <a:spLocks noGrp="1"/>
          </p:cNvSpPr>
          <p:nvPr>
            <p:ph type="body" sz="quarter" idx="27" hasCustomPrompt="1"/>
          </p:nvPr>
        </p:nvSpPr>
        <p:spPr>
          <a:xfrm>
            <a:off x="6960904" y="2584611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28" hasCustomPrompt="1"/>
          </p:nvPr>
        </p:nvSpPr>
        <p:spPr>
          <a:xfrm>
            <a:off x="7329365" y="2224571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xt Placeholder 23"/>
          <p:cNvSpPr>
            <a:spLocks noGrp="1"/>
          </p:cNvSpPr>
          <p:nvPr>
            <p:ph type="body" sz="quarter" idx="29" hasCustomPrompt="1"/>
          </p:nvPr>
        </p:nvSpPr>
        <p:spPr>
          <a:xfrm>
            <a:off x="6816080" y="3422561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7329365" y="328498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31" hasCustomPrompt="1"/>
          </p:nvPr>
        </p:nvSpPr>
        <p:spPr>
          <a:xfrm>
            <a:off x="7825760" y="314359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32" hasCustomPrompt="1"/>
          </p:nvPr>
        </p:nvSpPr>
        <p:spPr>
          <a:xfrm>
            <a:off x="6816080" y="3834113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33" hasCustomPrompt="1"/>
          </p:nvPr>
        </p:nvSpPr>
        <p:spPr>
          <a:xfrm>
            <a:off x="7341521" y="3977316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7849948" y="407707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35" hasCustomPrompt="1"/>
          </p:nvPr>
        </p:nvSpPr>
        <p:spPr>
          <a:xfrm>
            <a:off x="6577047" y="429734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36" hasCustomPrompt="1"/>
          </p:nvPr>
        </p:nvSpPr>
        <p:spPr>
          <a:xfrm>
            <a:off x="6952478" y="465738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Text Placeholder 23"/>
          <p:cNvSpPr>
            <a:spLocks noGrp="1"/>
          </p:cNvSpPr>
          <p:nvPr>
            <p:ph type="body" sz="quarter" idx="37" hasCustomPrompt="1"/>
          </p:nvPr>
        </p:nvSpPr>
        <p:spPr>
          <a:xfrm>
            <a:off x="7334461" y="502420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 Placeholder 23"/>
          <p:cNvSpPr>
            <a:spLocks noGrp="1"/>
          </p:cNvSpPr>
          <p:nvPr>
            <p:ph type="body" sz="quarter" idx="38" hasCustomPrompt="1"/>
          </p:nvPr>
        </p:nvSpPr>
        <p:spPr>
          <a:xfrm>
            <a:off x="6132004" y="452684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Text Placeholder 23"/>
          <p:cNvSpPr>
            <a:spLocks noGrp="1"/>
          </p:cNvSpPr>
          <p:nvPr>
            <p:ph type="body" sz="quarter" idx="39" hasCustomPrompt="1"/>
          </p:nvPr>
        </p:nvSpPr>
        <p:spPr>
          <a:xfrm>
            <a:off x="6312024" y="502420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8" name="Text Placeholder 23"/>
          <p:cNvSpPr>
            <a:spLocks noGrp="1"/>
          </p:cNvSpPr>
          <p:nvPr>
            <p:ph type="body" sz="quarter" idx="40" hasCustomPrompt="1"/>
          </p:nvPr>
        </p:nvSpPr>
        <p:spPr>
          <a:xfrm>
            <a:off x="6456040" y="551723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Text Placeholder 23"/>
          <p:cNvSpPr>
            <a:spLocks noGrp="1"/>
          </p:cNvSpPr>
          <p:nvPr>
            <p:ph type="body" sz="quarter" idx="41" hasCustomPrompt="1"/>
          </p:nvPr>
        </p:nvSpPr>
        <p:spPr>
          <a:xfrm>
            <a:off x="5021344" y="3843089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0" name="Text Placeholder 23"/>
          <p:cNvSpPr>
            <a:spLocks noGrp="1"/>
          </p:cNvSpPr>
          <p:nvPr>
            <p:ph type="body" sz="quarter" idx="42" hasCustomPrompt="1"/>
          </p:nvPr>
        </p:nvSpPr>
        <p:spPr>
          <a:xfrm>
            <a:off x="4505705" y="4014133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Text Placeholder 23"/>
          <p:cNvSpPr>
            <a:spLocks noGrp="1"/>
          </p:cNvSpPr>
          <p:nvPr>
            <p:ph type="body" sz="quarter" idx="43" hasCustomPrompt="1"/>
          </p:nvPr>
        </p:nvSpPr>
        <p:spPr>
          <a:xfrm>
            <a:off x="3989259" y="4124355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" name="Text Placeholder 23"/>
          <p:cNvSpPr>
            <a:spLocks noGrp="1"/>
          </p:cNvSpPr>
          <p:nvPr>
            <p:ph type="body" sz="quarter" idx="44" hasCustomPrompt="1"/>
          </p:nvPr>
        </p:nvSpPr>
        <p:spPr>
          <a:xfrm>
            <a:off x="5258440" y="429062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3" name="Text Placeholder 23"/>
          <p:cNvSpPr>
            <a:spLocks noGrp="1"/>
          </p:cNvSpPr>
          <p:nvPr>
            <p:ph type="body" sz="quarter" idx="45" hasCustomPrompt="1"/>
          </p:nvPr>
        </p:nvSpPr>
        <p:spPr>
          <a:xfrm>
            <a:off x="4874697" y="465738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4" name="Text Placeholder 23"/>
          <p:cNvSpPr>
            <a:spLocks noGrp="1"/>
          </p:cNvSpPr>
          <p:nvPr>
            <p:ph type="body" sz="quarter" idx="46" hasCustomPrompt="1"/>
          </p:nvPr>
        </p:nvSpPr>
        <p:spPr>
          <a:xfrm>
            <a:off x="4515771" y="502420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Text Placeholder 23"/>
          <p:cNvSpPr>
            <a:spLocks noGrp="1"/>
          </p:cNvSpPr>
          <p:nvPr>
            <p:ph type="body" sz="quarter" idx="47" hasCustomPrompt="1"/>
          </p:nvPr>
        </p:nvSpPr>
        <p:spPr>
          <a:xfrm>
            <a:off x="5689264" y="455437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6" name="Text Placeholder 23"/>
          <p:cNvSpPr>
            <a:spLocks noGrp="1"/>
          </p:cNvSpPr>
          <p:nvPr>
            <p:ph type="body" sz="quarter" idx="48" hasCustomPrompt="1"/>
          </p:nvPr>
        </p:nvSpPr>
        <p:spPr>
          <a:xfrm>
            <a:off x="5584938" y="503276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7" name="Text Placeholder 23"/>
          <p:cNvSpPr>
            <a:spLocks noGrp="1"/>
          </p:cNvSpPr>
          <p:nvPr>
            <p:ph type="body" sz="quarter" idx="49" hasCustomPrompt="1"/>
          </p:nvPr>
        </p:nvSpPr>
        <p:spPr>
          <a:xfrm>
            <a:off x="5437033" y="559296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170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Årshjul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854" y="1523198"/>
            <a:ext cx="4570098" cy="45700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485654" y="328749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5021310" y="341129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3990914" y="310747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4485654" y="2227085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4865745" y="2587125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5234737" y="295429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20" hasCustomPrompt="1"/>
          </p:nvPr>
        </p:nvSpPr>
        <p:spPr>
          <a:xfrm>
            <a:off x="5414757" y="1702945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5518300" y="2210949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5710105" y="2714193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23" hasCustomPrompt="1"/>
          </p:nvPr>
        </p:nvSpPr>
        <p:spPr>
          <a:xfrm>
            <a:off x="6384032" y="170332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24" hasCustomPrompt="1"/>
          </p:nvPr>
        </p:nvSpPr>
        <p:spPr>
          <a:xfrm>
            <a:off x="6312024" y="220737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 Placeholder 23"/>
          <p:cNvSpPr>
            <a:spLocks noGrp="1"/>
          </p:cNvSpPr>
          <p:nvPr>
            <p:ph type="body" sz="quarter" idx="25" hasCustomPrompt="1"/>
          </p:nvPr>
        </p:nvSpPr>
        <p:spPr>
          <a:xfrm>
            <a:off x="6132004" y="271143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26" hasCustomPrompt="1"/>
          </p:nvPr>
        </p:nvSpPr>
        <p:spPr>
          <a:xfrm>
            <a:off x="6592438" y="296609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 Placeholder 23"/>
          <p:cNvSpPr>
            <a:spLocks noGrp="1"/>
          </p:cNvSpPr>
          <p:nvPr>
            <p:ph type="body" sz="quarter" idx="27" hasCustomPrompt="1"/>
          </p:nvPr>
        </p:nvSpPr>
        <p:spPr>
          <a:xfrm>
            <a:off x="6960904" y="2587125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8" hasCustomPrompt="1"/>
          </p:nvPr>
        </p:nvSpPr>
        <p:spPr>
          <a:xfrm>
            <a:off x="7329365" y="2227085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xt Placeholder 23"/>
          <p:cNvSpPr>
            <a:spLocks noGrp="1"/>
          </p:cNvSpPr>
          <p:nvPr>
            <p:ph type="body" sz="quarter" idx="29" hasCustomPrompt="1"/>
          </p:nvPr>
        </p:nvSpPr>
        <p:spPr>
          <a:xfrm>
            <a:off x="6816080" y="3425075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7329365" y="328749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31" hasCustomPrompt="1"/>
          </p:nvPr>
        </p:nvSpPr>
        <p:spPr>
          <a:xfrm>
            <a:off x="7825760" y="314611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32" hasCustomPrompt="1"/>
          </p:nvPr>
        </p:nvSpPr>
        <p:spPr>
          <a:xfrm>
            <a:off x="6816080" y="3836627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33" hasCustomPrompt="1"/>
          </p:nvPr>
        </p:nvSpPr>
        <p:spPr>
          <a:xfrm>
            <a:off x="7341521" y="397983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7849948" y="4079586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35" hasCustomPrompt="1"/>
          </p:nvPr>
        </p:nvSpPr>
        <p:spPr>
          <a:xfrm>
            <a:off x="6577047" y="429986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36" hasCustomPrompt="1"/>
          </p:nvPr>
        </p:nvSpPr>
        <p:spPr>
          <a:xfrm>
            <a:off x="6952478" y="465990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37" hasCustomPrompt="1"/>
          </p:nvPr>
        </p:nvSpPr>
        <p:spPr>
          <a:xfrm>
            <a:off x="7334461" y="502672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Text Placeholder 23"/>
          <p:cNvSpPr>
            <a:spLocks noGrp="1"/>
          </p:cNvSpPr>
          <p:nvPr>
            <p:ph type="body" sz="quarter" idx="38" hasCustomPrompt="1"/>
          </p:nvPr>
        </p:nvSpPr>
        <p:spPr>
          <a:xfrm>
            <a:off x="6132004" y="452935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 Placeholder 23"/>
          <p:cNvSpPr>
            <a:spLocks noGrp="1"/>
          </p:cNvSpPr>
          <p:nvPr>
            <p:ph type="body" sz="quarter" idx="39" hasCustomPrompt="1"/>
          </p:nvPr>
        </p:nvSpPr>
        <p:spPr>
          <a:xfrm>
            <a:off x="6312024" y="502672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Text Placeholder 23"/>
          <p:cNvSpPr>
            <a:spLocks noGrp="1"/>
          </p:cNvSpPr>
          <p:nvPr>
            <p:ph type="body" sz="quarter" idx="40" hasCustomPrompt="1"/>
          </p:nvPr>
        </p:nvSpPr>
        <p:spPr>
          <a:xfrm>
            <a:off x="6456040" y="5519746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41" hasCustomPrompt="1"/>
          </p:nvPr>
        </p:nvSpPr>
        <p:spPr>
          <a:xfrm>
            <a:off x="5021344" y="3845603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42" hasCustomPrompt="1"/>
          </p:nvPr>
        </p:nvSpPr>
        <p:spPr>
          <a:xfrm>
            <a:off x="4505705" y="4016647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43" hasCustomPrompt="1"/>
          </p:nvPr>
        </p:nvSpPr>
        <p:spPr>
          <a:xfrm>
            <a:off x="3989259" y="4126869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ext Placeholder 23"/>
          <p:cNvSpPr>
            <a:spLocks noGrp="1"/>
          </p:cNvSpPr>
          <p:nvPr>
            <p:ph type="body" sz="quarter" idx="44" hasCustomPrompt="1"/>
          </p:nvPr>
        </p:nvSpPr>
        <p:spPr>
          <a:xfrm>
            <a:off x="5258440" y="429313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Text Placeholder 23"/>
          <p:cNvSpPr>
            <a:spLocks noGrp="1"/>
          </p:cNvSpPr>
          <p:nvPr>
            <p:ph type="body" sz="quarter" idx="45" hasCustomPrompt="1"/>
          </p:nvPr>
        </p:nvSpPr>
        <p:spPr>
          <a:xfrm>
            <a:off x="4874697" y="465990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Text Placeholder 23"/>
          <p:cNvSpPr>
            <a:spLocks noGrp="1"/>
          </p:cNvSpPr>
          <p:nvPr>
            <p:ph type="body" sz="quarter" idx="46" hasCustomPrompt="1"/>
          </p:nvPr>
        </p:nvSpPr>
        <p:spPr>
          <a:xfrm>
            <a:off x="4515771" y="502672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Text Placeholder 23"/>
          <p:cNvSpPr>
            <a:spLocks noGrp="1"/>
          </p:cNvSpPr>
          <p:nvPr>
            <p:ph type="body" sz="quarter" idx="47" hasCustomPrompt="1"/>
          </p:nvPr>
        </p:nvSpPr>
        <p:spPr>
          <a:xfrm>
            <a:off x="5689264" y="455689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Text Placeholder 23"/>
          <p:cNvSpPr>
            <a:spLocks noGrp="1"/>
          </p:cNvSpPr>
          <p:nvPr>
            <p:ph type="body" sz="quarter" idx="48" hasCustomPrompt="1"/>
          </p:nvPr>
        </p:nvSpPr>
        <p:spPr>
          <a:xfrm>
            <a:off x="5584938" y="503528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Text Placeholder 23"/>
          <p:cNvSpPr>
            <a:spLocks noGrp="1"/>
          </p:cNvSpPr>
          <p:nvPr>
            <p:ph type="body" sz="quarter" idx="49" hasCustomPrompt="1"/>
          </p:nvPr>
        </p:nvSpPr>
        <p:spPr>
          <a:xfrm>
            <a:off x="5437033" y="559547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204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 svart logo grå bakgrund">
    <p:bg>
      <p:bgPr>
        <a:solidFill>
          <a:srgbClr val="F5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320000" cy="968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440000"/>
            <a:ext cx="7305600" cy="1753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underrubrik här</a:t>
            </a:r>
          </a:p>
        </p:txBody>
      </p:sp>
      <p:pic>
        <p:nvPicPr>
          <p:cNvPr id="11" name="Bildobjekt 10" descr="Logo Stockholms Stad"/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4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Färgrutor alt 1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6"/>
          <p:cNvSpPr txBox="1">
            <a:spLocks/>
          </p:cNvSpPr>
          <p:nvPr userDrawn="1"/>
        </p:nvSpPr>
        <p:spPr>
          <a:xfrm>
            <a:off x="609600" y="457201"/>
            <a:ext cx="7344000" cy="39608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 bwMode="white">
          <a:xfrm>
            <a:off x="911424" y="628016"/>
            <a:ext cx="6816757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 bwMode="white">
          <a:xfrm>
            <a:off x="911424" y="1844675"/>
            <a:ext cx="6816757" cy="2376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7929600" y="4418012"/>
            <a:ext cx="3652800" cy="1980000"/>
          </a:xfrm>
          <a:solidFill>
            <a:schemeClr val="accent2"/>
          </a:solidFill>
        </p:spPr>
        <p:txBody>
          <a:bodyPr anchor="t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pic>
        <p:nvPicPr>
          <p:cNvPr id="9" name="Bildobjekt 8" descr="Logo Stockholms Stad"/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400" y="467862"/>
            <a:ext cx="1368000" cy="468276"/>
          </a:xfrm>
          <a:prstGeom prst="rect">
            <a:avLst/>
          </a:prstGeom>
        </p:spPr>
      </p:pic>
      <p:sp>
        <p:nvSpPr>
          <p:cNvPr id="11" name="textruta 10"/>
          <p:cNvSpPr txBox="1"/>
          <p:nvPr userDrawn="1"/>
        </p:nvSpPr>
        <p:spPr>
          <a:xfrm>
            <a:off x="12288688" y="4483354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Klicka på </a:t>
            </a:r>
            <a:r>
              <a:rPr lang="sv-SE" sz="1400" b="1" dirty="0">
                <a:solidFill>
                  <a:schemeClr val="tx2"/>
                </a:solidFill>
              </a:rPr>
              <a:t>STHLM</a:t>
            </a:r>
            <a:r>
              <a:rPr lang="sv-SE" sz="1400" baseline="0" dirty="0">
                <a:solidFill>
                  <a:schemeClr val="tx2"/>
                </a:solidFill>
              </a:rPr>
              <a:t> </a:t>
            </a:r>
            <a:r>
              <a:rPr lang="sv-SE" sz="1400" b="1" baseline="0" dirty="0">
                <a:solidFill>
                  <a:schemeClr val="tx2"/>
                </a:solidFill>
              </a:rPr>
              <a:t>bilder</a:t>
            </a:r>
            <a:r>
              <a:rPr lang="sv-SE" sz="1400" baseline="0" dirty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78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Färgrutor alt 2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6"/>
          <p:cNvSpPr txBox="1">
            <a:spLocks/>
          </p:cNvSpPr>
          <p:nvPr userDrawn="1"/>
        </p:nvSpPr>
        <p:spPr>
          <a:xfrm>
            <a:off x="609600" y="457201"/>
            <a:ext cx="7344000" cy="39608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 bwMode="white">
          <a:xfrm>
            <a:off x="911424" y="628016"/>
            <a:ext cx="6816757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 bwMode="white">
          <a:xfrm>
            <a:off x="911424" y="1844675"/>
            <a:ext cx="6816757" cy="2376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7929600" y="4418012"/>
            <a:ext cx="3652800" cy="1980000"/>
          </a:xfrm>
          <a:solidFill>
            <a:schemeClr val="accent1"/>
          </a:solidFill>
        </p:spPr>
        <p:txBody>
          <a:bodyPr anchor="t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pic>
        <p:nvPicPr>
          <p:cNvPr id="9" name="Bildobjekt 8" descr="Logo Stockholms Stad"/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276"/>
          </a:xfrm>
          <a:prstGeom prst="rect">
            <a:avLst/>
          </a:prstGeom>
        </p:spPr>
      </p:pic>
      <p:sp>
        <p:nvSpPr>
          <p:cNvPr id="13" name="textruta 12"/>
          <p:cNvSpPr txBox="1"/>
          <p:nvPr userDrawn="1"/>
        </p:nvSpPr>
        <p:spPr>
          <a:xfrm>
            <a:off x="12288688" y="4483354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Klicka på </a:t>
            </a:r>
            <a:r>
              <a:rPr lang="sv-SE" sz="1400" b="1" dirty="0">
                <a:solidFill>
                  <a:schemeClr val="tx2"/>
                </a:solidFill>
              </a:rPr>
              <a:t>STHLM</a:t>
            </a:r>
            <a:r>
              <a:rPr lang="sv-SE" sz="1400" baseline="0" dirty="0">
                <a:solidFill>
                  <a:schemeClr val="tx2"/>
                </a:solidFill>
              </a:rPr>
              <a:t> </a:t>
            </a:r>
            <a:r>
              <a:rPr lang="sv-SE" sz="1400" b="1" baseline="0" dirty="0">
                <a:solidFill>
                  <a:schemeClr val="tx2"/>
                </a:solidFill>
              </a:rPr>
              <a:t>bilder</a:t>
            </a:r>
            <a:r>
              <a:rPr lang="sv-SE" sz="1400" baseline="0" dirty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55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Färgrutor alt 3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6"/>
          <p:cNvSpPr txBox="1">
            <a:spLocks/>
          </p:cNvSpPr>
          <p:nvPr userDrawn="1"/>
        </p:nvSpPr>
        <p:spPr>
          <a:xfrm>
            <a:off x="609600" y="457201"/>
            <a:ext cx="7344000" cy="39608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 bwMode="white">
          <a:xfrm>
            <a:off x="911424" y="628016"/>
            <a:ext cx="6816757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 bwMode="white">
          <a:xfrm>
            <a:off x="911424" y="1844675"/>
            <a:ext cx="6816757" cy="2376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7929600" y="4418012"/>
            <a:ext cx="3652800" cy="1980000"/>
          </a:xfrm>
          <a:solidFill>
            <a:schemeClr val="accent4"/>
          </a:solidFill>
        </p:spPr>
        <p:txBody>
          <a:bodyPr anchor="t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pic>
        <p:nvPicPr>
          <p:cNvPr id="9" name="Bildobjekt 8" descr="Logo Stockholms Stad"/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276"/>
          </a:xfrm>
          <a:prstGeom prst="rect">
            <a:avLst/>
          </a:prstGeom>
        </p:spPr>
      </p:pic>
      <p:sp>
        <p:nvSpPr>
          <p:cNvPr id="13" name="textruta 12"/>
          <p:cNvSpPr txBox="1"/>
          <p:nvPr userDrawn="1"/>
        </p:nvSpPr>
        <p:spPr>
          <a:xfrm>
            <a:off x="12288688" y="4483354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Klicka på </a:t>
            </a:r>
            <a:r>
              <a:rPr lang="sv-SE" sz="1400" b="1" dirty="0">
                <a:solidFill>
                  <a:schemeClr val="tx2"/>
                </a:solidFill>
              </a:rPr>
              <a:t>STHLM</a:t>
            </a:r>
            <a:r>
              <a:rPr lang="sv-SE" sz="1400" baseline="0" dirty="0">
                <a:solidFill>
                  <a:schemeClr val="tx2"/>
                </a:solidFill>
              </a:rPr>
              <a:t> </a:t>
            </a:r>
            <a:r>
              <a:rPr lang="sv-SE" sz="1400" b="1" baseline="0" dirty="0">
                <a:solidFill>
                  <a:schemeClr val="tx2"/>
                </a:solidFill>
              </a:rPr>
              <a:t>bilder</a:t>
            </a:r>
            <a:r>
              <a:rPr lang="sv-SE" sz="1400" baseline="0" dirty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62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Färgrutor alt 4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6"/>
          <p:cNvSpPr txBox="1">
            <a:spLocks/>
          </p:cNvSpPr>
          <p:nvPr userDrawn="1"/>
        </p:nvSpPr>
        <p:spPr>
          <a:xfrm>
            <a:off x="609600" y="457201"/>
            <a:ext cx="7344000" cy="3960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 bwMode="white">
          <a:xfrm>
            <a:off x="911424" y="628016"/>
            <a:ext cx="6816757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 bwMode="white">
          <a:xfrm>
            <a:off x="911424" y="1844675"/>
            <a:ext cx="6816757" cy="2376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7929600" y="4418012"/>
            <a:ext cx="3652800" cy="1980000"/>
          </a:xfrm>
          <a:solidFill>
            <a:schemeClr val="accent5"/>
          </a:solidFill>
        </p:spPr>
        <p:txBody>
          <a:bodyPr anchor="t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pic>
        <p:nvPicPr>
          <p:cNvPr id="9" name="Bildobjekt 8" descr="Logo Stockholms Stad"/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276"/>
          </a:xfrm>
          <a:prstGeom prst="rect">
            <a:avLst/>
          </a:prstGeom>
        </p:spPr>
      </p:pic>
      <p:sp>
        <p:nvSpPr>
          <p:cNvPr id="13" name="textruta 12"/>
          <p:cNvSpPr txBox="1"/>
          <p:nvPr userDrawn="1"/>
        </p:nvSpPr>
        <p:spPr>
          <a:xfrm>
            <a:off x="12288688" y="4483354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Klicka på </a:t>
            </a:r>
            <a:r>
              <a:rPr lang="sv-SE" sz="1400" b="1" dirty="0">
                <a:solidFill>
                  <a:schemeClr val="tx2"/>
                </a:solidFill>
              </a:rPr>
              <a:t>STHLM</a:t>
            </a:r>
            <a:r>
              <a:rPr lang="sv-SE" sz="1400" baseline="0" dirty="0">
                <a:solidFill>
                  <a:schemeClr val="tx2"/>
                </a:solidFill>
              </a:rPr>
              <a:t> </a:t>
            </a:r>
            <a:r>
              <a:rPr lang="sv-SE" sz="1400" b="1" baseline="0" dirty="0">
                <a:solidFill>
                  <a:schemeClr val="tx2"/>
                </a:solidFill>
              </a:rPr>
              <a:t>bilder</a:t>
            </a:r>
            <a:r>
              <a:rPr lang="sv-SE" sz="1400" baseline="0" dirty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35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613833" y="5733256"/>
            <a:ext cx="97104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7727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440001"/>
            <a:ext cx="5184000" cy="396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406913" y="1440000"/>
            <a:ext cx="5184000" cy="396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613832" y="5445224"/>
            <a:ext cx="5184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4" hasCustomPrompt="1"/>
          </p:nvPr>
        </p:nvSpPr>
        <p:spPr>
          <a:xfrm>
            <a:off x="6406913" y="5445224"/>
            <a:ext cx="5184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5990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83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440001"/>
            <a:ext cx="9710869" cy="4294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526400" y="6186018"/>
            <a:ext cx="1056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04000" y="6325501"/>
            <a:ext cx="638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910400" y="6325501"/>
            <a:ext cx="672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 descr="Logo Stockholms Stad"/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6125548"/>
            <a:ext cx="1367161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8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6" r:id="rId3"/>
    <p:sldLayoutId id="2147483657" r:id="rId4"/>
    <p:sldLayoutId id="2147483658" r:id="rId5"/>
    <p:sldLayoutId id="2147483659" r:id="rId6"/>
    <p:sldLayoutId id="2147483660" r:id="rId7"/>
    <p:sldLayoutId id="2147483650" r:id="rId8"/>
    <p:sldLayoutId id="2147483652" r:id="rId9"/>
    <p:sldLayoutId id="2147483664" r:id="rId10"/>
    <p:sldLayoutId id="2147483665" r:id="rId11"/>
    <p:sldLayoutId id="2147483668" r:id="rId12"/>
    <p:sldLayoutId id="2147483667" r:id="rId13"/>
    <p:sldLayoutId id="2147483653" r:id="rId14"/>
    <p:sldLayoutId id="2147483654" r:id="rId15"/>
    <p:sldLayoutId id="2147483655" r:id="rId16"/>
    <p:sldLayoutId id="2147483651" r:id="rId17"/>
    <p:sldLayoutId id="2147483661" r:id="rId18"/>
    <p:sldLayoutId id="2147483662" r:id="rId19"/>
    <p:sldLayoutId id="2147483663" r:id="rId20"/>
    <p:sldLayoutId id="2147483669" r:id="rId21"/>
    <p:sldLayoutId id="2147483670" r:id="rId2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98463" indent="-219075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84200" indent="-195263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12800" indent="-211138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63" indent="-212725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intranat.stockholm.se/Sidor/2013/5/Stadens-grafiska-profil/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02894F-9067-4250-8603-AC1CA9F80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Roma national minority since 1999 The National Minorities Act applies throughout Sweden and means that: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A67CC15-7625-480B-A88B-9DB819833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Minority languages must be protected and </a:t>
            </a:r>
            <a:r>
              <a:rPr lang="en-US" dirty="0" smtClean="0"/>
              <a:t>promoted</a:t>
            </a:r>
          </a:p>
          <a:p>
            <a:r>
              <a:rPr lang="en-US" dirty="0" smtClean="0"/>
              <a:t>The </a:t>
            </a:r>
            <a:r>
              <a:rPr lang="en-US" dirty="0"/>
              <a:t>national minorities must be able to maintain and develop their </a:t>
            </a:r>
            <a:r>
              <a:rPr lang="en-US" dirty="0" smtClean="0"/>
              <a:t>Culture</a:t>
            </a:r>
          </a:p>
          <a:p>
            <a:r>
              <a:rPr lang="en-US" dirty="0" smtClean="0"/>
              <a:t>The </a:t>
            </a:r>
            <a:r>
              <a:rPr lang="en-US" dirty="0"/>
              <a:t>administrative authorities are obliged to inform about the rights of minorities and give them influence in their own </a:t>
            </a:r>
            <a:r>
              <a:rPr lang="en-US" dirty="0" smtClean="0"/>
              <a:t>matters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744" y="3351602"/>
            <a:ext cx="4514850" cy="253365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1" y="5596881"/>
            <a:ext cx="1848205" cy="980728"/>
          </a:xfrm>
          <a:prstGeom prst="rect">
            <a:avLst/>
          </a:prstGeom>
        </p:spPr>
      </p:pic>
      <p:pic>
        <p:nvPicPr>
          <p:cNvPr id="1026" name="Picture 2" descr="http://www.winnet.se/getfile.ashx?module=6&amp;FID=5431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794" y="5243687"/>
            <a:ext cx="1008113" cy="7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0469" y="5243687"/>
            <a:ext cx="1261932" cy="490364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794" y="4581128"/>
            <a:ext cx="1008113" cy="67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15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83432" y="457200"/>
            <a:ext cx="10598968" cy="831600"/>
          </a:xfrm>
        </p:spPr>
        <p:txBody>
          <a:bodyPr/>
          <a:lstStyle/>
          <a:p>
            <a:r>
              <a:rPr lang="en-US" dirty="0"/>
              <a:t>Starting point for the work with the Minority Act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city informs the national minorities about their rights and the city's </a:t>
            </a:r>
            <a:r>
              <a:rPr lang="en-US" dirty="0" smtClean="0"/>
              <a:t>obligations</a:t>
            </a:r>
          </a:p>
          <a:p>
            <a:r>
              <a:rPr lang="en-US" dirty="0" smtClean="0"/>
              <a:t>The </a:t>
            </a:r>
            <a:r>
              <a:rPr lang="en-US" dirty="0"/>
              <a:t>city protects and promotes the national minority languages and promotes the national minorities' opportunities to maintain and develop their culture in </a:t>
            </a:r>
            <a:r>
              <a:rPr lang="en-US" dirty="0" smtClean="0"/>
              <a:t>Sweden</a:t>
            </a:r>
          </a:p>
          <a:p>
            <a:r>
              <a:rPr lang="en-US" dirty="0" smtClean="0"/>
              <a:t>The </a:t>
            </a:r>
            <a:r>
              <a:rPr lang="en-US" dirty="0"/>
              <a:t>city promotes children's development of a cultural identity and use of their own minority </a:t>
            </a:r>
            <a:r>
              <a:rPr lang="en-US" dirty="0" smtClean="0"/>
              <a:t>language</a:t>
            </a:r>
          </a:p>
          <a:p>
            <a:r>
              <a:rPr lang="en-US" dirty="0" smtClean="0"/>
              <a:t>The </a:t>
            </a:r>
            <a:r>
              <a:rPr lang="en-US" dirty="0"/>
              <a:t>city gives the national minorities the opportunity to influence matters concerning their rights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760" y="3861047"/>
            <a:ext cx="3888432" cy="252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9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503712" y="457200"/>
            <a:ext cx="8078688" cy="831600"/>
          </a:xfrm>
        </p:spPr>
        <p:txBody>
          <a:bodyPr/>
          <a:lstStyle/>
          <a:p>
            <a:r>
              <a:rPr lang="sv-SE" dirty="0" smtClean="0"/>
              <a:t>Obstacles </a:t>
            </a:r>
            <a:r>
              <a:rPr lang="sv-SE" dirty="0"/>
              <a:t>to work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Double diskrimination</a:t>
            </a:r>
          </a:p>
          <a:p>
            <a:r>
              <a:rPr lang="sv-SE" dirty="0"/>
              <a:t>Human </a:t>
            </a:r>
            <a:r>
              <a:rPr lang="sv-SE" dirty="0" smtClean="0"/>
              <a:t>Right</a:t>
            </a:r>
          </a:p>
          <a:p>
            <a:r>
              <a:rPr lang="sv-SE" dirty="0" smtClean="0"/>
              <a:t>Exclusion</a:t>
            </a:r>
          </a:p>
          <a:p>
            <a:r>
              <a:rPr lang="sv-SE" dirty="0"/>
              <a:t>workplace </a:t>
            </a:r>
            <a:r>
              <a:rPr lang="sv-SE" dirty="0" smtClean="0"/>
              <a:t>attitudes</a:t>
            </a:r>
          </a:p>
          <a:p>
            <a:r>
              <a:rPr lang="sv-SE" dirty="0" smtClean="0"/>
              <a:t>Education </a:t>
            </a:r>
            <a:r>
              <a:rPr lang="sv-SE" dirty="0"/>
              <a:t>and </a:t>
            </a:r>
            <a:r>
              <a:rPr lang="sv-SE" dirty="0" smtClean="0"/>
              <a:t>school</a:t>
            </a:r>
          </a:p>
          <a:p>
            <a:r>
              <a:rPr lang="sv-SE" dirty="0" smtClean="0"/>
              <a:t>Misconception</a:t>
            </a:r>
          </a:p>
          <a:p>
            <a:r>
              <a:rPr lang="sv-SE" dirty="0"/>
              <a:t>H</a:t>
            </a:r>
            <a:r>
              <a:rPr lang="sv-SE" dirty="0" smtClean="0"/>
              <a:t>iding there identity</a:t>
            </a:r>
          </a:p>
          <a:p>
            <a:r>
              <a:rPr lang="sv-SE" dirty="0" smtClean="0"/>
              <a:t>Traditional clothing</a:t>
            </a:r>
          </a:p>
          <a:p>
            <a:r>
              <a:rPr lang="sv-SE" dirty="0" smtClean="0"/>
              <a:t>Erarly marige  </a:t>
            </a:r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 flipH="1">
            <a:off x="695398" y="5734051"/>
            <a:ext cx="216026" cy="151201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1026" name="Picture 2" descr="https://tse1.mm.bing.net/th?id=OIP.7LkhsktbUvDTQjN9G4hdSwAAAA&amp;pid=Api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8" y="2348880"/>
            <a:ext cx="1944216" cy="278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vi-romer.oer.folkbildning.net/wp-content/uploads/2013/09/kelderash-rosmari-185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2348880"/>
            <a:ext cx="1762125" cy="281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545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83432" y="457200"/>
            <a:ext cx="10598968" cy="831600"/>
          </a:xfrm>
        </p:spPr>
        <p:txBody>
          <a:bodyPr/>
          <a:lstStyle/>
          <a:p>
            <a:r>
              <a:rPr lang="sv-SE" dirty="0" smtClean="0"/>
              <a:t>Consultation</a:t>
            </a:r>
            <a:r>
              <a:rPr lang="sv-SE" dirty="0"/>
              <a:t> </a:t>
            </a:r>
            <a:r>
              <a:rPr lang="en-US" dirty="0"/>
              <a:t>with Roma women and young people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33401" y="1288800"/>
            <a:ext cx="9710869" cy="4156423"/>
          </a:xfrm>
        </p:spPr>
        <p:txBody>
          <a:bodyPr/>
          <a:lstStyle/>
          <a:p>
            <a:r>
              <a:rPr lang="sv-SE" dirty="0" smtClean="0"/>
              <a:t>Role models</a:t>
            </a:r>
          </a:p>
          <a:p>
            <a:r>
              <a:rPr lang="sv-SE" dirty="0" smtClean="0"/>
              <a:t>Help </a:t>
            </a:r>
            <a:r>
              <a:rPr lang="sv-SE" dirty="0"/>
              <a:t>with </a:t>
            </a:r>
            <a:r>
              <a:rPr lang="sv-SE" dirty="0" smtClean="0"/>
              <a:t>guidance</a:t>
            </a:r>
          </a:p>
          <a:p>
            <a:r>
              <a:rPr lang="sv-SE" dirty="0" smtClean="0"/>
              <a:t>Apply </a:t>
            </a:r>
            <a:r>
              <a:rPr lang="sv-SE" dirty="0"/>
              <a:t>for a </a:t>
            </a:r>
            <a:r>
              <a:rPr lang="sv-SE" dirty="0" smtClean="0"/>
              <a:t>job</a:t>
            </a:r>
          </a:p>
          <a:p>
            <a:r>
              <a:rPr lang="sv-SE" dirty="0" smtClean="0"/>
              <a:t>Respond </a:t>
            </a:r>
            <a:r>
              <a:rPr lang="sv-SE" dirty="0"/>
              <a:t>to discrimination</a:t>
            </a:r>
          </a:p>
          <a:p>
            <a:r>
              <a:rPr lang="sv-SE" dirty="0" smtClean="0"/>
              <a:t>Rights</a:t>
            </a:r>
          </a:p>
          <a:p>
            <a:r>
              <a:rPr lang="sv-SE" dirty="0" smtClean="0"/>
              <a:t>Motivation </a:t>
            </a:r>
          </a:p>
          <a:p>
            <a:r>
              <a:rPr lang="sv-SE" dirty="0" smtClean="0"/>
              <a:t>Concrete </a:t>
            </a:r>
            <a:r>
              <a:rPr lang="sv-SE" dirty="0"/>
              <a:t>help and </a:t>
            </a:r>
            <a:r>
              <a:rPr lang="sv-SE" dirty="0" smtClean="0"/>
              <a:t>advice</a:t>
            </a:r>
          </a:p>
          <a:p>
            <a:r>
              <a:rPr lang="sv-SE" dirty="0" smtClean="0"/>
              <a:t> Budget</a:t>
            </a:r>
          </a:p>
          <a:p>
            <a:r>
              <a:rPr lang="sv-SE" dirty="0" smtClean="0"/>
              <a:t>Not projekets 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056" y="1310901"/>
            <a:ext cx="3431770" cy="381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7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639616" y="457200"/>
            <a:ext cx="8942784" cy="831600"/>
          </a:xfrm>
        </p:spPr>
        <p:txBody>
          <a:bodyPr/>
          <a:lstStyle/>
          <a:p>
            <a:r>
              <a:rPr lang="sv-SE" dirty="0"/>
              <a:t>Conference- Roma youth fair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1" y="1440000"/>
            <a:ext cx="9518848" cy="4509279"/>
          </a:xfrm>
        </p:spPr>
        <p:txBody>
          <a:bodyPr/>
          <a:lstStyle/>
          <a:p>
            <a:r>
              <a:rPr lang="sv-SE" dirty="0" smtClean="0"/>
              <a:t>Involvement-mostly roma</a:t>
            </a:r>
          </a:p>
          <a:p>
            <a:r>
              <a:rPr lang="sv-SE" dirty="0"/>
              <a:t>Roma </a:t>
            </a:r>
            <a:r>
              <a:rPr lang="sv-SE" dirty="0" smtClean="0"/>
              <a:t>women and youth </a:t>
            </a:r>
          </a:p>
          <a:p>
            <a:r>
              <a:rPr lang="sv-SE" dirty="0" smtClean="0"/>
              <a:t>Workshops </a:t>
            </a:r>
          </a:p>
          <a:p>
            <a:r>
              <a:rPr lang="sv-SE" dirty="0" smtClean="0"/>
              <a:t>Girls and boys room </a:t>
            </a:r>
          </a:p>
          <a:p>
            <a:r>
              <a:rPr lang="sv-SE" dirty="0"/>
              <a:t>labor </a:t>
            </a:r>
            <a:r>
              <a:rPr lang="sv-SE" dirty="0" smtClean="0"/>
              <a:t>law</a:t>
            </a:r>
          </a:p>
          <a:p>
            <a:r>
              <a:rPr lang="sv-SE" dirty="0" smtClean="0"/>
              <a:t>Human right </a:t>
            </a:r>
          </a:p>
          <a:p>
            <a:r>
              <a:rPr lang="sv-SE" dirty="0"/>
              <a:t>motivational speech</a:t>
            </a:r>
            <a:endParaRPr lang="sv-SE" dirty="0" smtClean="0"/>
          </a:p>
          <a:p>
            <a:r>
              <a:rPr lang="sv-SE" dirty="0" smtClean="0"/>
              <a:t>Write  curriculum vitae</a:t>
            </a:r>
          </a:p>
          <a:p>
            <a:r>
              <a:rPr lang="sv-SE" dirty="0" smtClean="0"/>
              <a:t>Music – dance and food </a:t>
            </a:r>
          </a:p>
          <a:p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016" y="1916832"/>
            <a:ext cx="3744416" cy="224656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9616" y="5415881"/>
            <a:ext cx="1012024" cy="67671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7768" y="5415881"/>
            <a:ext cx="1012024" cy="71508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8286" y="5638015"/>
            <a:ext cx="1261981" cy="493819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0239" y="5362028"/>
            <a:ext cx="1847248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80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Behöver </a:t>
            </a:r>
            <a:r>
              <a:rPr lang="sv-SE" dirty="0" err="1" smtClean="0"/>
              <a:t>budegt</a:t>
            </a:r>
            <a:r>
              <a:rPr lang="sv-SE" dirty="0" smtClean="0"/>
              <a:t> – </a:t>
            </a:r>
          </a:p>
          <a:p>
            <a:r>
              <a:rPr lang="sv-SE" dirty="0" smtClean="0"/>
              <a:t>Projekt som inte leder till nått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3962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0832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2160" y="1801938"/>
            <a:ext cx="3168352" cy="4176464"/>
          </a:xfrm>
          <a:prstGeom prst="rect">
            <a:avLst/>
          </a:prstGeom>
        </p:spPr>
      </p:pic>
      <p:sp>
        <p:nvSpPr>
          <p:cNvPr id="3" name="Platshållare för innehåll 2"/>
          <p:cNvSpPr>
            <a:spLocks noGrp="1"/>
          </p:cNvSpPr>
          <p:nvPr>
            <p:ph sz="half" idx="4294967295"/>
          </p:nvPr>
        </p:nvSpPr>
        <p:spPr>
          <a:xfrm>
            <a:off x="623888" y="1773238"/>
            <a:ext cx="5184775" cy="3959225"/>
          </a:xfrm>
        </p:spPr>
        <p:txBody>
          <a:bodyPr/>
          <a:lstStyle/>
          <a:p>
            <a:pPr marL="0" indent="0">
              <a:buNone/>
            </a:pPr>
            <a:r>
              <a:rPr lang="sv-SE" sz="2200" b="1" dirty="0"/>
              <a:t>Byta bakgrundsbild på titelsidan</a:t>
            </a:r>
            <a:r>
              <a:rPr lang="sv-SE" b="1" dirty="0"/>
              <a:t/>
            </a:r>
            <a:br>
              <a:rPr lang="sv-SE" b="1" dirty="0"/>
            </a:br>
            <a:r>
              <a:rPr lang="sv-SE" dirty="0"/>
              <a:t>Klicka på </a:t>
            </a:r>
            <a:r>
              <a:rPr lang="sv-SE" b="1" dirty="0">
                <a:solidFill>
                  <a:schemeClr val="accent5"/>
                </a:solidFill>
              </a:rPr>
              <a:t>STHLM bilder </a:t>
            </a:r>
            <a:r>
              <a:rPr lang="sv-SE" dirty="0"/>
              <a:t>där det finns olika bilder att välja mellan. Tänk på att logotypen alltid ska vara tydlig. Vit logotyp mot mörk bakgrund och svart mot ljus. </a:t>
            </a:r>
          </a:p>
          <a:p>
            <a:pPr marL="0" indent="0">
              <a:buNone/>
            </a:pPr>
            <a:r>
              <a:rPr lang="sv-SE" sz="2200" b="1" dirty="0"/>
              <a:t>Byta utseende på en sida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>För att byta utseende på en sida, klicka på </a:t>
            </a:r>
            <a:r>
              <a:rPr lang="sv-SE" b="1" dirty="0">
                <a:solidFill>
                  <a:schemeClr val="accent1"/>
                </a:solidFill>
              </a:rPr>
              <a:t>Layout</a:t>
            </a:r>
            <a:r>
              <a:rPr lang="sv-SE" dirty="0"/>
              <a:t>. </a:t>
            </a:r>
            <a:endParaRPr lang="sv-SE" b="1" dirty="0"/>
          </a:p>
          <a:p>
            <a:pPr marL="0" indent="0">
              <a:buNone/>
            </a:pPr>
            <a:r>
              <a:rPr lang="fi-FI" sz="2200" b="1" dirty="0"/>
              <a:t>Infoga en ny </a:t>
            </a:r>
            <a:r>
              <a:rPr lang="fi-FI" sz="2200" b="1" dirty="0" err="1"/>
              <a:t>sida</a:t>
            </a:r>
            <a:r>
              <a:rPr lang="fi-FI" b="1" dirty="0"/>
              <a:t/>
            </a:r>
            <a:br>
              <a:rPr lang="fi-FI" b="1" dirty="0"/>
            </a:br>
            <a:r>
              <a:rPr lang="sv-SE" dirty="0"/>
              <a:t>Klicka på </a:t>
            </a:r>
            <a:r>
              <a:rPr lang="sv-SE" b="1" dirty="0">
                <a:solidFill>
                  <a:schemeClr val="tx2"/>
                </a:solidFill>
              </a:rPr>
              <a:t>Ny bild </a:t>
            </a:r>
            <a:r>
              <a:rPr lang="sv-SE" dirty="0"/>
              <a:t>där du kan välja olika utseenden på sidorna.</a:t>
            </a:r>
            <a:endParaRPr lang="fi-FI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13" name="Ellips 7"/>
          <p:cNvSpPr/>
          <p:nvPr/>
        </p:nvSpPr>
        <p:spPr>
          <a:xfrm>
            <a:off x="6490806" y="1772816"/>
            <a:ext cx="720080" cy="28666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4" name="Ellips 7"/>
          <p:cNvSpPr/>
          <p:nvPr/>
        </p:nvSpPr>
        <p:spPr>
          <a:xfrm>
            <a:off x="6094034" y="1801311"/>
            <a:ext cx="434014" cy="763593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F71D2A9-143D-410D-921A-84D0DA2498B5}"/>
              </a:ext>
            </a:extLst>
          </p:cNvPr>
          <p:cNvSpPr txBox="1"/>
          <p:nvPr/>
        </p:nvSpPr>
        <p:spPr>
          <a:xfrm>
            <a:off x="614363" y="476390"/>
            <a:ext cx="10998200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sv-SE" sz="3000" b="1" dirty="0"/>
              <a:t>Instruktion – radera denna sida när du läst och är klar med din presentation</a:t>
            </a:r>
          </a:p>
        </p:txBody>
      </p:sp>
    </p:spTree>
    <p:extLst>
      <p:ext uri="{BB962C8B-B14F-4D97-AF65-F5344CB8AC3E}">
        <p14:creationId xmlns:p14="http://schemas.microsoft.com/office/powerpoint/2010/main" val="196335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229E9D8C-1FC2-4FA9-A683-2E247829035D}"/>
              </a:ext>
            </a:extLst>
          </p:cNvPr>
          <p:cNvSpPr txBox="1">
            <a:spLocks/>
          </p:cNvSpPr>
          <p:nvPr/>
        </p:nvSpPr>
        <p:spPr>
          <a:xfrm>
            <a:off x="623888" y="1484313"/>
            <a:ext cx="5184775" cy="6397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463" indent="-219075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4200" indent="-195263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2800" indent="-211138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63" indent="-21272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b="1"/>
              <a:t>Färg</a:t>
            </a:r>
            <a:endParaRPr lang="sv-SE" b="1" dirty="0"/>
          </a:p>
        </p:txBody>
      </p:sp>
      <p:sp>
        <p:nvSpPr>
          <p:cNvPr id="20" name="Platshållare för innehåll 2">
            <a:extLst>
              <a:ext uri="{FF2B5EF4-FFF2-40B4-BE49-F238E27FC236}">
                <a16:creationId xmlns:a16="http://schemas.microsoft.com/office/drawing/2014/main" id="{395FCD17-B854-4D96-8F92-97009F118B74}"/>
              </a:ext>
            </a:extLst>
          </p:cNvPr>
          <p:cNvSpPr txBox="1">
            <a:spLocks/>
          </p:cNvSpPr>
          <p:nvPr/>
        </p:nvSpPr>
        <p:spPr>
          <a:xfrm>
            <a:off x="623888" y="2174875"/>
            <a:ext cx="5184775" cy="34559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463" indent="-219075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4200" indent="-195263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2800" indent="-211138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63" indent="-21272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/>
              <a:t>När du väljer färg, använd någon av de inringade färgerna </a:t>
            </a:r>
            <a:br>
              <a:rPr lang="sv-SE"/>
            </a:br>
            <a:r>
              <a:rPr lang="sv-SE"/>
              <a:t>som ingår i stadens profil.</a:t>
            </a:r>
          </a:p>
          <a:p>
            <a:endParaRPr lang="sv-SE"/>
          </a:p>
          <a:p>
            <a:endParaRPr lang="sv-SE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BB0CF7CC-276F-40AC-903E-1AADBDE1C60B}"/>
              </a:ext>
            </a:extLst>
          </p:cNvPr>
          <p:cNvSpPr txBox="1">
            <a:spLocks/>
          </p:cNvSpPr>
          <p:nvPr/>
        </p:nvSpPr>
        <p:spPr>
          <a:xfrm>
            <a:off x="6448901" y="1484313"/>
            <a:ext cx="5184775" cy="6397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463" indent="-219075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4200" indent="-195263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2800" indent="-211138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63" indent="-21272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b="1"/>
              <a:t>Infoga bilder</a:t>
            </a:r>
            <a:endParaRPr lang="sv-SE" b="1" dirty="0"/>
          </a:p>
        </p:txBody>
      </p:sp>
      <p:sp>
        <p:nvSpPr>
          <p:cNvPr id="22" name="Platshållare för innehåll 2">
            <a:extLst>
              <a:ext uri="{FF2B5EF4-FFF2-40B4-BE49-F238E27FC236}">
                <a16:creationId xmlns:a16="http://schemas.microsoft.com/office/drawing/2014/main" id="{F46491A0-AFF0-43A5-8277-43C590F9FFBB}"/>
              </a:ext>
            </a:extLst>
          </p:cNvPr>
          <p:cNvSpPr txBox="1">
            <a:spLocks/>
          </p:cNvSpPr>
          <p:nvPr/>
        </p:nvSpPr>
        <p:spPr>
          <a:xfrm>
            <a:off x="6448901" y="2174875"/>
            <a:ext cx="5184775" cy="34559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463" indent="-219075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4200" indent="-195263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2800" indent="-211138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63" indent="-21272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/>
              <a:t>För att infoga en bild, klicka på  </a:t>
            </a:r>
            <a:r>
              <a:rPr lang="sv-SE" b="1"/>
              <a:t>Sthlm bilder </a:t>
            </a:r>
            <a:r>
              <a:rPr lang="sv-SE"/>
              <a:t>på</a:t>
            </a:r>
            <a:r>
              <a:rPr lang="sv-SE" b="1"/>
              <a:t> </a:t>
            </a:r>
            <a:r>
              <a:rPr lang="sv-SE"/>
              <a:t>fliken</a:t>
            </a:r>
            <a:r>
              <a:rPr lang="sv-SE" b="1"/>
              <a:t> Start</a:t>
            </a:r>
            <a:r>
              <a:rPr lang="sv-SE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/>
              <a:t>Då kan du välja bland olika bilder som är i rätt storlek för den sida du står på just nu.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/>
              <a:t>Har du egna bilder du vill infoga, klicka på bildikonen på sidan eller under fliken </a:t>
            </a:r>
            <a:r>
              <a:rPr lang="sv-SE" b="1"/>
              <a:t>Infoga</a:t>
            </a:r>
            <a:r>
              <a:rPr lang="sv-SE"/>
              <a:t>.</a:t>
            </a:r>
            <a:endParaRPr lang="sv-SE" dirty="0">
              <a:hlinkClick r:id="rId2"/>
            </a:endParaRPr>
          </a:p>
        </p:txBody>
      </p:sp>
      <p:pic>
        <p:nvPicPr>
          <p:cNvPr id="23" name="Bildobjekt 3">
            <a:extLst>
              <a:ext uri="{FF2B5EF4-FFF2-40B4-BE49-F238E27FC236}">
                <a16:creationId xmlns:a16="http://schemas.microsoft.com/office/drawing/2014/main" id="{5F070966-EDE5-4716-8E8D-3F39965547A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37737" y="3108885"/>
            <a:ext cx="1619187" cy="2828925"/>
          </a:xfrm>
          <a:prstGeom prst="rect">
            <a:avLst/>
          </a:prstGeom>
        </p:spPr>
      </p:pic>
      <p:sp>
        <p:nvSpPr>
          <p:cNvPr id="24" name="Rektangel 8">
            <a:extLst>
              <a:ext uri="{FF2B5EF4-FFF2-40B4-BE49-F238E27FC236}">
                <a16:creationId xmlns:a16="http://schemas.microsoft.com/office/drawing/2014/main" id="{7CE92177-792D-4382-9366-A098DAC09DAA}"/>
              </a:ext>
            </a:extLst>
          </p:cNvPr>
          <p:cNvSpPr/>
          <p:nvPr/>
        </p:nvSpPr>
        <p:spPr>
          <a:xfrm>
            <a:off x="837737" y="3365381"/>
            <a:ext cx="1619187" cy="23740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5" name="Rektangel 10">
            <a:extLst>
              <a:ext uri="{FF2B5EF4-FFF2-40B4-BE49-F238E27FC236}">
                <a16:creationId xmlns:a16="http://schemas.microsoft.com/office/drawing/2014/main" id="{9A68D904-7F3D-475D-8949-2E04918E516C}"/>
              </a:ext>
            </a:extLst>
          </p:cNvPr>
          <p:cNvSpPr/>
          <p:nvPr/>
        </p:nvSpPr>
        <p:spPr>
          <a:xfrm>
            <a:off x="837738" y="4437114"/>
            <a:ext cx="1619187" cy="93610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cxnSp>
        <p:nvCxnSpPr>
          <p:cNvPr id="26" name="Rak pil 5">
            <a:extLst>
              <a:ext uri="{FF2B5EF4-FFF2-40B4-BE49-F238E27FC236}">
                <a16:creationId xmlns:a16="http://schemas.microsoft.com/office/drawing/2014/main" id="{BB4C55F3-CAEF-4353-AA02-93E3F1C5CBBB}"/>
              </a:ext>
            </a:extLst>
          </p:cNvPr>
          <p:cNvCxnSpPr>
            <a:cxnSpLocks/>
          </p:cNvCxnSpPr>
          <p:nvPr/>
        </p:nvCxnSpPr>
        <p:spPr>
          <a:xfrm flipH="1">
            <a:off x="2531604" y="3501008"/>
            <a:ext cx="648072" cy="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pil 14">
            <a:extLst>
              <a:ext uri="{FF2B5EF4-FFF2-40B4-BE49-F238E27FC236}">
                <a16:creationId xmlns:a16="http://schemas.microsoft.com/office/drawing/2014/main" id="{C87A8C1B-E80F-42ED-BA00-AC8BF5BB43A2}"/>
              </a:ext>
            </a:extLst>
          </p:cNvPr>
          <p:cNvCxnSpPr>
            <a:cxnSpLocks/>
          </p:cNvCxnSpPr>
          <p:nvPr/>
        </p:nvCxnSpPr>
        <p:spPr>
          <a:xfrm flipH="1">
            <a:off x="2531604" y="4955395"/>
            <a:ext cx="648072" cy="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Bildobjekt 27">
            <a:extLst>
              <a:ext uri="{FF2B5EF4-FFF2-40B4-BE49-F238E27FC236}">
                <a16:creationId xmlns:a16="http://schemas.microsoft.com/office/drawing/2014/main" id="{9DC5B5CE-3542-430E-BDC5-BE7B6F5050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4581128"/>
            <a:ext cx="1685925" cy="1047750"/>
          </a:xfrm>
          <a:prstGeom prst="rect">
            <a:avLst/>
          </a:prstGeom>
        </p:spPr>
      </p:pic>
      <p:cxnSp>
        <p:nvCxnSpPr>
          <p:cNvPr id="29" name="Rak pil 14">
            <a:extLst>
              <a:ext uri="{FF2B5EF4-FFF2-40B4-BE49-F238E27FC236}">
                <a16:creationId xmlns:a16="http://schemas.microsoft.com/office/drawing/2014/main" id="{69CCEFBE-08C9-4446-8F4B-309DE2F4B0E5}"/>
              </a:ext>
            </a:extLst>
          </p:cNvPr>
          <p:cNvCxnSpPr/>
          <p:nvPr/>
        </p:nvCxnSpPr>
        <p:spPr>
          <a:xfrm flipH="1">
            <a:off x="8472264" y="4971100"/>
            <a:ext cx="648072" cy="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ruta 29">
            <a:extLst>
              <a:ext uri="{FF2B5EF4-FFF2-40B4-BE49-F238E27FC236}">
                <a16:creationId xmlns:a16="http://schemas.microsoft.com/office/drawing/2014/main" id="{B7C5A45B-408E-44B0-92D1-B058A73E3301}"/>
              </a:ext>
            </a:extLst>
          </p:cNvPr>
          <p:cNvSpPr txBox="1"/>
          <p:nvPr/>
        </p:nvSpPr>
        <p:spPr>
          <a:xfrm>
            <a:off x="614363" y="476390"/>
            <a:ext cx="10998200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sv-SE" sz="3000" b="1" dirty="0"/>
              <a:t>Instruktion – radera denna sida när du läst och är klar med din presentation</a:t>
            </a:r>
          </a:p>
        </p:txBody>
      </p:sp>
    </p:spTree>
    <p:extLst>
      <p:ext uri="{BB962C8B-B14F-4D97-AF65-F5344CB8AC3E}">
        <p14:creationId xmlns:p14="http://schemas.microsoft.com/office/powerpoint/2010/main" val="340155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167aa371da62cb12a661987a1bf5f35ea9b41"/>
</p:tagLst>
</file>

<file path=ppt/theme/theme1.xml><?xml version="1.0" encoding="utf-8"?>
<a:theme xmlns:a="http://schemas.openxmlformats.org/drawingml/2006/main" name="Sthlm Presentation bred skärm">
  <a:themeElements>
    <a:clrScheme name="Stockholm stad NY">
      <a:dk1>
        <a:srgbClr val="000000"/>
      </a:dk1>
      <a:lt1>
        <a:srgbClr val="FFFFFF"/>
      </a:lt1>
      <a:dk2>
        <a:srgbClr val="888B8D"/>
      </a:dk2>
      <a:lt2>
        <a:srgbClr val="EDEAE4"/>
      </a:lt2>
      <a:accent1>
        <a:srgbClr val="E5006C"/>
      </a:accent1>
      <a:accent2>
        <a:srgbClr val="009991"/>
      </a:accent2>
      <a:accent3>
        <a:srgbClr val="E9500E"/>
      </a:accent3>
      <a:accent4>
        <a:srgbClr val="76368C"/>
      </a:accent4>
      <a:accent5>
        <a:srgbClr val="007FC8"/>
      </a:accent5>
      <a:accent6>
        <a:srgbClr val="FCBF0A"/>
      </a:accent6>
      <a:hlink>
        <a:srgbClr val="007FC8"/>
      </a:hlink>
      <a:folHlink>
        <a:srgbClr val="76368C"/>
      </a:folHlink>
    </a:clrScheme>
    <a:fontScheme name="Stockholms st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Accent Mörkgul">
      <a:srgbClr val="E29900"/>
    </a:custClr>
    <a:custClr name="Accent Mörkblå">
      <a:srgbClr val="004976"/>
    </a:custClr>
    <a:custClr name="Accent mörkrosa">
      <a:srgbClr val="890C58"/>
    </a:custClr>
    <a:custClr name="Accent Mörkgrön">
      <a:srgbClr val="00594F"/>
    </a:custClr>
    <a:custClr name="Accent mörkorange">
      <a:srgbClr val="B92F00"/>
    </a:custClr>
    <a:custClr name="Accent mörklila">
      <a:srgbClr val="470A68"/>
    </a:custClr>
    <a:custClr name="Accent mörk Svart">
      <a:srgbClr val="000000"/>
    </a:custClr>
    <a:custClr>
      <a:srgbClr val="FFFFFF"/>
    </a:custClr>
    <a:custClr>
      <a:srgbClr val="FFFFFF"/>
    </a:custClr>
    <a:custClr>
      <a:srgbClr val="FFFFFF"/>
    </a:custClr>
    <a:custClr name="Primärgul">
      <a:srgbClr val="FCBF0A"/>
    </a:custClr>
    <a:custClr name="Primärblå">
      <a:srgbClr val="007FC8"/>
    </a:custClr>
    <a:custClr name="Primärrosa">
      <a:srgbClr val="E5006C"/>
    </a:custClr>
    <a:custClr name="Primärgrön">
      <a:srgbClr val="009991"/>
    </a:custClr>
    <a:custClr name="Primärorange">
      <a:srgbClr val="E9500E"/>
    </a:custClr>
    <a:custClr name="Primärlila">
      <a:srgbClr val="76368C"/>
    </a:custClr>
    <a:custClr name="Primär Grå">
      <a:srgbClr val="888B8D"/>
    </a:custClr>
    <a:custClr>
      <a:srgbClr val="FFFFFF"/>
    </a:custClr>
    <a:custClr>
      <a:srgbClr val="FFFFFF"/>
    </a:custClr>
    <a:custClr>
      <a:srgbClr val="FFFFFF"/>
    </a:custClr>
    <a:custClr name="Sekundär Gul">
      <a:srgbClr val="FFEAAD"/>
    </a:custClr>
    <a:custClr name="Sekundär blå">
      <a:srgbClr val="A3C9EC"/>
    </a:custClr>
    <a:custClr name="Sekundär Rosa">
      <a:srgbClr val="F3A0BA"/>
    </a:custClr>
    <a:custClr name="Sekundär grön">
      <a:srgbClr val="AAD9D6"/>
    </a:custClr>
    <a:custClr name="Sekundär Orange">
      <a:srgbClr val="F9BF9C"/>
    </a:custClr>
    <a:custClr name="Sekundär Lila">
      <a:srgbClr val="C5B4D9"/>
    </a:custClr>
    <a:custClr name="Sekundär grå">
      <a:srgbClr val="EDEAE4"/>
    </a:custClr>
    <a:custClr>
      <a:srgbClr val="FFFFFF"/>
    </a:custClr>
    <a:custClr>
      <a:srgbClr val="FFFFFF"/>
    </a:custClr>
    <a:custClr>
      <a:srgbClr val="FFFFFF"/>
    </a:custClr>
    <a:custClr name="Accent Ljusgul">
      <a:srgbClr val="FFF7E1"/>
    </a:custClr>
    <a:custClr name="Accent ljusblå">
      <a:srgbClr val="DDE9F8"/>
    </a:custClr>
    <a:custClr name="Accent ljusrosa">
      <a:srgbClr val="FCE3EB"/>
    </a:custClr>
    <a:custClr name="Accent ljusgrön">
      <a:srgbClr val="E1F1EF"/>
    </a:custClr>
    <a:custClr name="Accent ljusorange">
      <a:srgbClr val="FDE6D8"/>
    </a:custClr>
    <a:custClr name="Accent ljuslila">
      <a:srgbClr val="E8DFF0"/>
    </a:custClr>
    <a:custClr name="Accent Ljusgrå">
      <a:srgbClr val="F4F3EF"/>
    </a:custClr>
  </a:custClrLst>
  <a:extLst>
    <a:ext uri="{05A4C25C-085E-4340-85A3-A5531E510DB2}">
      <thm15:themeFamily xmlns:thm15="http://schemas.microsoft.com/office/thememl/2012/main" name="Sthlm Presentation bred skärm.potx" id="{19751043-DFFA-4F23-999B-0EBAB7B8E981}" vid="{0C650E62-02BA-4761-A4C7-E19C226E0AC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ockholms st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ockholms st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odk_x00e4_nd xmlns="10c3a147-0d64-46aa-a281-dc97358e8373">false</Godk_x00e4_nd>
    <lcf76f155ced4ddcb4097134ff3c332f xmlns="10c3a147-0d64-46aa-a281-dc97358e8373">
      <Terms xmlns="http://schemas.microsoft.com/office/infopath/2007/PartnerControls"/>
    </lcf76f155ced4ddcb4097134ff3c332f>
    <TaxCatchAll xmlns="d7532cd0-e888-47d6-8f58-db0210f2500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9BBCBF21362E4099AE6C2F27C58737" ma:contentTypeVersion="17" ma:contentTypeDescription="Skapa ett nytt dokument." ma:contentTypeScope="" ma:versionID="7785c3c1a8c888d84ed956005c4d488a">
  <xsd:schema xmlns:xsd="http://www.w3.org/2001/XMLSchema" xmlns:xs="http://www.w3.org/2001/XMLSchema" xmlns:p="http://schemas.microsoft.com/office/2006/metadata/properties" xmlns:ns2="10c3a147-0d64-46aa-a281-dc97358e8373" xmlns:ns3="d7532cd0-e888-47d6-8f58-db0210f25002" targetNamespace="http://schemas.microsoft.com/office/2006/metadata/properties" ma:root="true" ma:fieldsID="58607038f51c2c8ae8f7c256b578483b" ns2:_="" ns3:_="">
    <xsd:import namespace="10c3a147-0d64-46aa-a281-dc97358e8373"/>
    <xsd:import namespace="d7532cd0-e888-47d6-8f58-db0210f25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Godk_x00e4_nd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3a147-0d64-46aa-a281-dc97358e83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Godk_x00e4_nd" ma:index="18" nillable="true" ma:displayName="Godkänd" ma:default="0" ma:format="Dropdown" ma:internalName="Godk_x00e4_nd">
      <xsd:simpleType>
        <xsd:restriction base="dms:Boolea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Bildmarkeringar" ma:readOnly="false" ma:fieldId="{5cf76f15-5ced-4ddc-b409-7134ff3c332f}" ma:taxonomyMulti="true" ma:sspId="e641fc9e-d469-439b-858c-bb315f8f2b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32cd0-e888-47d6-8f58-db0210f2500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bb681454-5b20-4870-936e-b523090ef0fb}" ma:internalName="TaxCatchAll" ma:showField="CatchAllData" ma:web="d7532cd0-e888-47d6-8f58-db0210f25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7864C1-A685-4B8D-82ED-F83EF76A4D0B}">
  <ds:schemaRefs>
    <ds:schemaRef ds:uri="http://schemas.microsoft.com/office/2006/documentManagement/types"/>
    <ds:schemaRef ds:uri="d7532cd0-e888-47d6-8f58-db0210f25002"/>
    <ds:schemaRef ds:uri="http://schemas.openxmlformats.org/package/2006/metadata/core-properties"/>
    <ds:schemaRef ds:uri="http://purl.org/dc/dcmitype/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10c3a147-0d64-46aa-a281-dc97358e837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FD27A61-F50E-4C50-B315-20831F9BF0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0DC533-2AF1-4100-8431-066085F13B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c3a147-0d64-46aa-a281-dc97358e8373"/>
    <ds:schemaRef ds:uri="d7532cd0-e888-47d6-8f58-db0210f250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264</TotalTime>
  <Words>416</Words>
  <Application>Microsoft Office PowerPoint</Application>
  <PresentationFormat>Bredbild</PresentationFormat>
  <Paragraphs>61</Paragraphs>
  <Slides>9</Slides>
  <Notes>3</Notes>
  <HiddenSlides>2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1" baseType="lpstr">
      <vt:lpstr>Arial</vt:lpstr>
      <vt:lpstr>Sthlm Presentation bred skärm</vt:lpstr>
      <vt:lpstr>Roma national minority since 1999 The National Minorities Act applies throughout Sweden and means that:</vt:lpstr>
      <vt:lpstr>Starting point for the work with the Minority Act</vt:lpstr>
      <vt:lpstr>Obstacles to work</vt:lpstr>
      <vt:lpstr>Consultation with Roma women and young people</vt:lpstr>
      <vt:lpstr>Conference- Roma youth fair</vt:lpstr>
      <vt:lpstr>PowerPoint-presentation</vt:lpstr>
      <vt:lpstr>PowerPoint-presentation</vt:lpstr>
      <vt:lpstr>PowerPoint-presentation</vt:lpstr>
      <vt:lpstr>PowerPoint-presentation</vt:lpstr>
    </vt:vector>
  </TitlesOfParts>
  <Company>Stockholms Stad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national minority since 1999 The National Minorities Act applies throughout Sweden and means that:</dc:title>
  <dc:creator>Eva Balok</dc:creator>
  <cp:lastModifiedBy>Eva Balok</cp:lastModifiedBy>
  <cp:revision>25</cp:revision>
  <cp:lastPrinted>2015-08-21T11:54:31Z</cp:lastPrinted>
  <dcterms:created xsi:type="dcterms:W3CDTF">2023-04-20T19:03:57Z</dcterms:created>
  <dcterms:modified xsi:type="dcterms:W3CDTF">2023-04-25T14:44:22Z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0x010100129BBCBF21362E4099AE6C2F27C58737</vt:lpwstr>
  </property>
  <property fmtid="{D5CDD505-2E9C-101B-9397-08002B2CF9AE}" pid="3" name="Order">
    <vt:r8>3107000</vt:r8>
  </property>
  <property fmtid="{D5CDD505-2E9C-101B-9397-08002B2CF9AE}" pid="4" name="MediaServiceImageTags">
    <vt:lpwstr/>
  </property>
</Properties>
</file>