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2" r:id="rId4"/>
    <p:sldId id="273" r:id="rId5"/>
    <p:sldId id="259" r:id="rId6"/>
    <p:sldId id="274" r:id="rId7"/>
    <p:sldId id="27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DF5B"/>
    <a:srgbClr val="00A7E2"/>
    <a:srgbClr val="008DF6"/>
    <a:srgbClr val="58AC6E"/>
    <a:srgbClr val="72D430"/>
    <a:srgbClr val="6CCC2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3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5905FD-90BF-4628-A9F1-3A9287DE7F58}" type="doc">
      <dgm:prSet loTypeId="urn:microsoft.com/office/officeart/2008/layout/VerticalCurvedList" loCatId="list" qsTypeId="urn:microsoft.com/office/officeart/2005/8/quickstyle/simple1" qsCatId="simple" csTypeId="urn:microsoft.com/office/officeart/2005/8/colors/colorful2" csCatId="colorful" phldr="1"/>
      <dgm:spPr/>
      <dgm:t>
        <a:bodyPr/>
        <a:lstStyle/>
        <a:p>
          <a:endParaRPr lang="el-GR"/>
        </a:p>
      </dgm:t>
    </dgm:pt>
    <dgm:pt modelId="{CD0AE7E9-3498-4346-9A4E-C97C10CA4CA8}">
      <dgm:prSet phldrT="[Text]"/>
      <dgm:spPr/>
      <dgm:t>
        <a:bodyPr/>
        <a:lstStyle/>
        <a:p>
          <a:r>
            <a:rPr lang="en-US" dirty="0"/>
            <a:t>Mapping the current situation and drawing lessons form the Covid-19 crisis by bringing together Romani women, stakeholders and public sector representatives</a:t>
          </a:r>
          <a:endParaRPr lang="el-GR" dirty="0"/>
        </a:p>
      </dgm:t>
    </dgm:pt>
    <dgm:pt modelId="{53647DF1-E7C1-4FEB-BFB3-EF58D1C4FEDF}" type="parTrans" cxnId="{379FB5CA-FE47-4C2B-BFA8-ECEDF03DACDD}">
      <dgm:prSet/>
      <dgm:spPr/>
      <dgm:t>
        <a:bodyPr/>
        <a:lstStyle/>
        <a:p>
          <a:endParaRPr lang="el-GR"/>
        </a:p>
      </dgm:t>
    </dgm:pt>
    <dgm:pt modelId="{DD63EAC0-0EFD-49EF-984F-93EA7654EB9C}" type="sibTrans" cxnId="{379FB5CA-FE47-4C2B-BFA8-ECEDF03DACDD}">
      <dgm:prSet/>
      <dgm:spPr/>
      <dgm:t>
        <a:bodyPr/>
        <a:lstStyle/>
        <a:p>
          <a:endParaRPr lang="el-GR"/>
        </a:p>
      </dgm:t>
    </dgm:pt>
    <dgm:pt modelId="{82CBFB31-2712-440F-8A49-FD98697F66E2}">
      <dgm:prSet phldrT="[Text]"/>
      <dgm:spPr/>
      <dgm:t>
        <a:bodyPr/>
        <a:lstStyle/>
        <a:p>
          <a:r>
            <a:rPr lang="en-US" dirty="0"/>
            <a:t>Updating and upgrading National Roma Integration Strategies in partner countries</a:t>
          </a:r>
          <a:endParaRPr lang="el-GR" dirty="0"/>
        </a:p>
      </dgm:t>
    </dgm:pt>
    <dgm:pt modelId="{E3452DA4-1FBC-467B-A270-3C78F58244BD}" type="parTrans" cxnId="{C048CCF8-7B78-4B77-8087-1548EA2E8521}">
      <dgm:prSet/>
      <dgm:spPr/>
      <dgm:t>
        <a:bodyPr/>
        <a:lstStyle/>
        <a:p>
          <a:endParaRPr lang="el-GR"/>
        </a:p>
      </dgm:t>
    </dgm:pt>
    <dgm:pt modelId="{E0A90008-83EB-408B-B8CF-366F3B1D17F5}" type="sibTrans" cxnId="{C048CCF8-7B78-4B77-8087-1548EA2E8521}">
      <dgm:prSet/>
      <dgm:spPr/>
      <dgm:t>
        <a:bodyPr/>
        <a:lstStyle/>
        <a:p>
          <a:endParaRPr lang="el-GR"/>
        </a:p>
      </dgm:t>
    </dgm:pt>
    <dgm:pt modelId="{0F404A56-A8F4-4C97-8A46-FDD63B9CAADE}">
      <dgm:prSet phldrT="[Text]"/>
      <dgm:spPr/>
      <dgm:t>
        <a:bodyPr/>
        <a:lstStyle/>
        <a:p>
          <a:r>
            <a:rPr lang="en-US" dirty="0"/>
            <a:t>Researching and elaborating on the good practices used to support Romani women and youth in Europe</a:t>
          </a:r>
          <a:endParaRPr lang="el-GR" dirty="0"/>
        </a:p>
      </dgm:t>
    </dgm:pt>
    <dgm:pt modelId="{D58AEC36-C933-4044-AA89-EE134119B838}" type="parTrans" cxnId="{A842CB6B-0C55-4D45-8273-E476E64DC268}">
      <dgm:prSet/>
      <dgm:spPr/>
      <dgm:t>
        <a:bodyPr/>
        <a:lstStyle/>
        <a:p>
          <a:endParaRPr lang="el-GR"/>
        </a:p>
      </dgm:t>
    </dgm:pt>
    <dgm:pt modelId="{EDB5B37D-BC17-4F92-BE26-96BDE1789F5E}" type="sibTrans" cxnId="{A842CB6B-0C55-4D45-8273-E476E64DC268}">
      <dgm:prSet/>
      <dgm:spPr/>
      <dgm:t>
        <a:bodyPr/>
        <a:lstStyle/>
        <a:p>
          <a:endParaRPr lang="el-GR"/>
        </a:p>
      </dgm:t>
    </dgm:pt>
    <dgm:pt modelId="{22D359EC-495A-4344-A3DC-0640A764240B}">
      <dgm:prSet/>
      <dgm:spPr/>
      <dgm:t>
        <a:bodyPr/>
        <a:lstStyle/>
        <a:p>
          <a:r>
            <a:rPr lang="en-US" dirty="0"/>
            <a:t>Policy planning and strategy proposal for Roma and Traveler Feminism and Youth Activism</a:t>
          </a:r>
          <a:endParaRPr lang="el-GR" dirty="0"/>
        </a:p>
      </dgm:t>
    </dgm:pt>
    <dgm:pt modelId="{A3024902-2856-44FA-98FA-2C7564F325B7}" type="parTrans" cxnId="{556A1F61-1B3D-4A25-8B76-01F0DEB9FFE6}">
      <dgm:prSet/>
      <dgm:spPr/>
      <dgm:t>
        <a:bodyPr/>
        <a:lstStyle/>
        <a:p>
          <a:endParaRPr lang="el-GR"/>
        </a:p>
      </dgm:t>
    </dgm:pt>
    <dgm:pt modelId="{4C4CF1E7-4931-4FC5-9CF3-B2B346C1430A}" type="sibTrans" cxnId="{556A1F61-1B3D-4A25-8B76-01F0DEB9FFE6}">
      <dgm:prSet/>
      <dgm:spPr/>
      <dgm:t>
        <a:bodyPr/>
        <a:lstStyle/>
        <a:p>
          <a:endParaRPr lang="el-GR"/>
        </a:p>
      </dgm:t>
    </dgm:pt>
    <dgm:pt modelId="{96F6E026-6B41-4F70-B862-DBC018C52F06}">
      <dgm:prSet/>
      <dgm:spPr/>
      <dgm:t>
        <a:bodyPr/>
        <a:lstStyle/>
        <a:p>
          <a:r>
            <a:rPr lang="en-US" dirty="0"/>
            <a:t>Policy recommendation for Roma Youth Action</a:t>
          </a:r>
          <a:endParaRPr lang="el-GR" dirty="0"/>
        </a:p>
      </dgm:t>
    </dgm:pt>
    <dgm:pt modelId="{0428A82A-CA0F-49C4-A9C4-165F13B87ABF}" type="parTrans" cxnId="{079E5C12-802F-4B8D-9B1B-E60DA9804838}">
      <dgm:prSet/>
      <dgm:spPr/>
      <dgm:t>
        <a:bodyPr/>
        <a:lstStyle/>
        <a:p>
          <a:endParaRPr lang="el-GR"/>
        </a:p>
      </dgm:t>
    </dgm:pt>
    <dgm:pt modelId="{18C651DA-67F2-41E6-945C-84220DAE48F8}" type="sibTrans" cxnId="{079E5C12-802F-4B8D-9B1B-E60DA9804838}">
      <dgm:prSet/>
      <dgm:spPr/>
      <dgm:t>
        <a:bodyPr/>
        <a:lstStyle/>
        <a:p>
          <a:endParaRPr lang="el-GR"/>
        </a:p>
      </dgm:t>
    </dgm:pt>
    <dgm:pt modelId="{B1933F5A-0A8D-4BD2-B501-DEB89F2A1860}" type="pres">
      <dgm:prSet presAssocID="{075905FD-90BF-4628-A9F1-3A9287DE7F58}" presName="Name0" presStyleCnt="0">
        <dgm:presLayoutVars>
          <dgm:chMax val="7"/>
          <dgm:chPref val="7"/>
          <dgm:dir/>
        </dgm:presLayoutVars>
      </dgm:prSet>
      <dgm:spPr/>
    </dgm:pt>
    <dgm:pt modelId="{80E99745-FD43-4558-9EE6-055C7D2E474D}" type="pres">
      <dgm:prSet presAssocID="{075905FD-90BF-4628-A9F1-3A9287DE7F58}" presName="Name1" presStyleCnt="0"/>
      <dgm:spPr/>
    </dgm:pt>
    <dgm:pt modelId="{5EFC0222-265F-4B15-9741-EF8F4B842A30}" type="pres">
      <dgm:prSet presAssocID="{075905FD-90BF-4628-A9F1-3A9287DE7F58}" presName="cycle" presStyleCnt="0"/>
      <dgm:spPr/>
    </dgm:pt>
    <dgm:pt modelId="{54F76817-95B0-4290-A870-D5026A5399DC}" type="pres">
      <dgm:prSet presAssocID="{075905FD-90BF-4628-A9F1-3A9287DE7F58}" presName="srcNode" presStyleLbl="node1" presStyleIdx="0" presStyleCnt="5"/>
      <dgm:spPr/>
    </dgm:pt>
    <dgm:pt modelId="{BE7A0B37-D630-4D9E-89DC-161DD5D61714}" type="pres">
      <dgm:prSet presAssocID="{075905FD-90BF-4628-A9F1-3A9287DE7F58}" presName="conn" presStyleLbl="parChTrans1D2" presStyleIdx="0" presStyleCnt="1"/>
      <dgm:spPr/>
    </dgm:pt>
    <dgm:pt modelId="{68CFF67E-9221-4EAA-916B-3F37B79B8A75}" type="pres">
      <dgm:prSet presAssocID="{075905FD-90BF-4628-A9F1-3A9287DE7F58}" presName="extraNode" presStyleLbl="node1" presStyleIdx="0" presStyleCnt="5"/>
      <dgm:spPr/>
    </dgm:pt>
    <dgm:pt modelId="{97D97A70-1B1E-444C-8162-E70711F06131}" type="pres">
      <dgm:prSet presAssocID="{075905FD-90BF-4628-A9F1-3A9287DE7F58}" presName="dstNode" presStyleLbl="node1" presStyleIdx="0" presStyleCnt="5"/>
      <dgm:spPr/>
    </dgm:pt>
    <dgm:pt modelId="{7B46879C-F56A-4ACF-B7A6-65F6A5F05AFE}" type="pres">
      <dgm:prSet presAssocID="{CD0AE7E9-3498-4346-9A4E-C97C10CA4CA8}" presName="text_1" presStyleLbl="node1" presStyleIdx="0" presStyleCnt="5">
        <dgm:presLayoutVars>
          <dgm:bulletEnabled val="1"/>
        </dgm:presLayoutVars>
      </dgm:prSet>
      <dgm:spPr/>
    </dgm:pt>
    <dgm:pt modelId="{E0857041-D391-4B6B-9713-00536B8D0E3B}" type="pres">
      <dgm:prSet presAssocID="{CD0AE7E9-3498-4346-9A4E-C97C10CA4CA8}" presName="accent_1" presStyleCnt="0"/>
      <dgm:spPr/>
    </dgm:pt>
    <dgm:pt modelId="{89F52D89-E2F9-444A-BF4C-B67B2CEFD1BB}" type="pres">
      <dgm:prSet presAssocID="{CD0AE7E9-3498-4346-9A4E-C97C10CA4CA8}" presName="accentRepeatNode" presStyleLbl="solidFgAcc1" presStyleIdx="0" presStyleCnt="5"/>
      <dgm:spPr/>
    </dgm:pt>
    <dgm:pt modelId="{FC6276DD-7B04-4EC6-9A1D-0D88A2089DF8}" type="pres">
      <dgm:prSet presAssocID="{82CBFB31-2712-440F-8A49-FD98697F66E2}" presName="text_2" presStyleLbl="node1" presStyleIdx="1" presStyleCnt="5">
        <dgm:presLayoutVars>
          <dgm:bulletEnabled val="1"/>
        </dgm:presLayoutVars>
      </dgm:prSet>
      <dgm:spPr/>
    </dgm:pt>
    <dgm:pt modelId="{1A85096C-C284-4252-8677-692E9D065B0F}" type="pres">
      <dgm:prSet presAssocID="{82CBFB31-2712-440F-8A49-FD98697F66E2}" presName="accent_2" presStyleCnt="0"/>
      <dgm:spPr/>
    </dgm:pt>
    <dgm:pt modelId="{EBED8DDD-AB19-4802-942B-D07CFB5BA079}" type="pres">
      <dgm:prSet presAssocID="{82CBFB31-2712-440F-8A49-FD98697F66E2}" presName="accentRepeatNode" presStyleLbl="solidFgAcc1" presStyleIdx="1" presStyleCnt="5"/>
      <dgm:spPr/>
    </dgm:pt>
    <dgm:pt modelId="{8D89CF7B-1CD2-480F-B070-36A166971CC1}" type="pres">
      <dgm:prSet presAssocID="{0F404A56-A8F4-4C97-8A46-FDD63B9CAADE}" presName="text_3" presStyleLbl="node1" presStyleIdx="2" presStyleCnt="5">
        <dgm:presLayoutVars>
          <dgm:bulletEnabled val="1"/>
        </dgm:presLayoutVars>
      </dgm:prSet>
      <dgm:spPr/>
    </dgm:pt>
    <dgm:pt modelId="{46CEDB24-9576-4B50-A1F0-45F73B63F82C}" type="pres">
      <dgm:prSet presAssocID="{0F404A56-A8F4-4C97-8A46-FDD63B9CAADE}" presName="accent_3" presStyleCnt="0"/>
      <dgm:spPr/>
    </dgm:pt>
    <dgm:pt modelId="{F18A2503-39A1-4130-BEA9-FCBD748F5707}" type="pres">
      <dgm:prSet presAssocID="{0F404A56-A8F4-4C97-8A46-FDD63B9CAADE}" presName="accentRepeatNode" presStyleLbl="solidFgAcc1" presStyleIdx="2" presStyleCnt="5"/>
      <dgm:spPr/>
    </dgm:pt>
    <dgm:pt modelId="{4B9CCCF4-D6E0-4CC3-BE39-16F951B7EED3}" type="pres">
      <dgm:prSet presAssocID="{22D359EC-495A-4344-A3DC-0640A764240B}" presName="text_4" presStyleLbl="node1" presStyleIdx="3" presStyleCnt="5">
        <dgm:presLayoutVars>
          <dgm:bulletEnabled val="1"/>
        </dgm:presLayoutVars>
      </dgm:prSet>
      <dgm:spPr/>
    </dgm:pt>
    <dgm:pt modelId="{D553B407-9A77-4CAB-85C0-D95860E53EB2}" type="pres">
      <dgm:prSet presAssocID="{22D359EC-495A-4344-A3DC-0640A764240B}" presName="accent_4" presStyleCnt="0"/>
      <dgm:spPr/>
    </dgm:pt>
    <dgm:pt modelId="{340C7D23-A02D-4321-BBD7-C42D15E77529}" type="pres">
      <dgm:prSet presAssocID="{22D359EC-495A-4344-A3DC-0640A764240B}" presName="accentRepeatNode" presStyleLbl="solidFgAcc1" presStyleIdx="3" presStyleCnt="5"/>
      <dgm:spPr/>
    </dgm:pt>
    <dgm:pt modelId="{FD0762F3-E9DD-4032-81BA-A46355759A9D}" type="pres">
      <dgm:prSet presAssocID="{96F6E026-6B41-4F70-B862-DBC018C52F06}" presName="text_5" presStyleLbl="node1" presStyleIdx="4" presStyleCnt="5">
        <dgm:presLayoutVars>
          <dgm:bulletEnabled val="1"/>
        </dgm:presLayoutVars>
      </dgm:prSet>
      <dgm:spPr/>
    </dgm:pt>
    <dgm:pt modelId="{E3CAF1C9-19FF-4E38-B289-9B5C36325947}" type="pres">
      <dgm:prSet presAssocID="{96F6E026-6B41-4F70-B862-DBC018C52F06}" presName="accent_5" presStyleCnt="0"/>
      <dgm:spPr/>
    </dgm:pt>
    <dgm:pt modelId="{CA279FC9-7FC0-463D-AF7A-17D55C7AD9B4}" type="pres">
      <dgm:prSet presAssocID="{96F6E026-6B41-4F70-B862-DBC018C52F06}" presName="accentRepeatNode" presStyleLbl="solidFgAcc1" presStyleIdx="4" presStyleCnt="5"/>
      <dgm:spPr/>
    </dgm:pt>
  </dgm:ptLst>
  <dgm:cxnLst>
    <dgm:cxn modelId="{4BBED609-4E63-4ED0-91CC-83D89D42BC10}" type="presOf" srcId="{82CBFB31-2712-440F-8A49-FD98697F66E2}" destId="{FC6276DD-7B04-4EC6-9A1D-0D88A2089DF8}" srcOrd="0" destOrd="0" presId="urn:microsoft.com/office/officeart/2008/layout/VerticalCurvedList"/>
    <dgm:cxn modelId="{079E5C12-802F-4B8D-9B1B-E60DA9804838}" srcId="{075905FD-90BF-4628-A9F1-3A9287DE7F58}" destId="{96F6E026-6B41-4F70-B862-DBC018C52F06}" srcOrd="4" destOrd="0" parTransId="{0428A82A-CA0F-49C4-A9C4-165F13B87ABF}" sibTransId="{18C651DA-67F2-41E6-945C-84220DAE48F8}"/>
    <dgm:cxn modelId="{91369B26-1606-4969-BDD7-2822B18704FF}" type="presOf" srcId="{DD63EAC0-0EFD-49EF-984F-93EA7654EB9C}" destId="{BE7A0B37-D630-4D9E-89DC-161DD5D61714}" srcOrd="0" destOrd="0" presId="urn:microsoft.com/office/officeart/2008/layout/VerticalCurvedList"/>
    <dgm:cxn modelId="{556A1F61-1B3D-4A25-8B76-01F0DEB9FFE6}" srcId="{075905FD-90BF-4628-A9F1-3A9287DE7F58}" destId="{22D359EC-495A-4344-A3DC-0640A764240B}" srcOrd="3" destOrd="0" parTransId="{A3024902-2856-44FA-98FA-2C7564F325B7}" sibTransId="{4C4CF1E7-4931-4FC5-9CF3-B2B346C1430A}"/>
    <dgm:cxn modelId="{A842CB6B-0C55-4D45-8273-E476E64DC268}" srcId="{075905FD-90BF-4628-A9F1-3A9287DE7F58}" destId="{0F404A56-A8F4-4C97-8A46-FDD63B9CAADE}" srcOrd="2" destOrd="0" parTransId="{D58AEC36-C933-4044-AA89-EE134119B838}" sibTransId="{EDB5B37D-BC17-4F92-BE26-96BDE1789F5E}"/>
    <dgm:cxn modelId="{EC7FA476-30C5-4A13-B7FE-D322FB6D98BF}" type="presOf" srcId="{96F6E026-6B41-4F70-B862-DBC018C52F06}" destId="{FD0762F3-E9DD-4032-81BA-A46355759A9D}" srcOrd="0" destOrd="0" presId="urn:microsoft.com/office/officeart/2008/layout/VerticalCurvedList"/>
    <dgm:cxn modelId="{F6019E91-A3AF-4CCE-AA2D-5E611D0EB703}" type="presOf" srcId="{CD0AE7E9-3498-4346-9A4E-C97C10CA4CA8}" destId="{7B46879C-F56A-4ACF-B7A6-65F6A5F05AFE}" srcOrd="0" destOrd="0" presId="urn:microsoft.com/office/officeart/2008/layout/VerticalCurvedList"/>
    <dgm:cxn modelId="{7CC9F5C2-5A43-4171-8A5F-E862E2124226}" type="presOf" srcId="{075905FD-90BF-4628-A9F1-3A9287DE7F58}" destId="{B1933F5A-0A8D-4BD2-B501-DEB89F2A1860}" srcOrd="0" destOrd="0" presId="urn:microsoft.com/office/officeart/2008/layout/VerticalCurvedList"/>
    <dgm:cxn modelId="{379FB5CA-FE47-4C2B-BFA8-ECEDF03DACDD}" srcId="{075905FD-90BF-4628-A9F1-3A9287DE7F58}" destId="{CD0AE7E9-3498-4346-9A4E-C97C10CA4CA8}" srcOrd="0" destOrd="0" parTransId="{53647DF1-E7C1-4FEB-BFB3-EF58D1C4FEDF}" sibTransId="{DD63EAC0-0EFD-49EF-984F-93EA7654EB9C}"/>
    <dgm:cxn modelId="{33F8A1D5-FDF7-4B60-8E9F-CAF4330B3B1D}" type="presOf" srcId="{22D359EC-495A-4344-A3DC-0640A764240B}" destId="{4B9CCCF4-D6E0-4CC3-BE39-16F951B7EED3}" srcOrd="0" destOrd="0" presId="urn:microsoft.com/office/officeart/2008/layout/VerticalCurvedList"/>
    <dgm:cxn modelId="{C048CCF8-7B78-4B77-8087-1548EA2E8521}" srcId="{075905FD-90BF-4628-A9F1-3A9287DE7F58}" destId="{82CBFB31-2712-440F-8A49-FD98697F66E2}" srcOrd="1" destOrd="0" parTransId="{E3452DA4-1FBC-467B-A270-3C78F58244BD}" sibTransId="{E0A90008-83EB-408B-B8CF-366F3B1D17F5}"/>
    <dgm:cxn modelId="{0769B2FC-8E7F-4AD9-9C8D-27DD43D0BC61}" type="presOf" srcId="{0F404A56-A8F4-4C97-8A46-FDD63B9CAADE}" destId="{8D89CF7B-1CD2-480F-B070-36A166971CC1}" srcOrd="0" destOrd="0" presId="urn:microsoft.com/office/officeart/2008/layout/VerticalCurvedList"/>
    <dgm:cxn modelId="{0AB9B93C-E1E9-4E7B-AA6D-ED3E32C4B118}" type="presParOf" srcId="{B1933F5A-0A8D-4BD2-B501-DEB89F2A1860}" destId="{80E99745-FD43-4558-9EE6-055C7D2E474D}" srcOrd="0" destOrd="0" presId="urn:microsoft.com/office/officeart/2008/layout/VerticalCurvedList"/>
    <dgm:cxn modelId="{CDBC521E-2282-4963-9C3B-E1D150E9B309}" type="presParOf" srcId="{80E99745-FD43-4558-9EE6-055C7D2E474D}" destId="{5EFC0222-265F-4B15-9741-EF8F4B842A30}" srcOrd="0" destOrd="0" presId="urn:microsoft.com/office/officeart/2008/layout/VerticalCurvedList"/>
    <dgm:cxn modelId="{5267E5C7-8E62-4431-AEBA-BB368F7E3BA4}" type="presParOf" srcId="{5EFC0222-265F-4B15-9741-EF8F4B842A30}" destId="{54F76817-95B0-4290-A870-D5026A5399DC}" srcOrd="0" destOrd="0" presId="urn:microsoft.com/office/officeart/2008/layout/VerticalCurvedList"/>
    <dgm:cxn modelId="{D0F922C1-B534-436F-B8A0-C4B5225C3E22}" type="presParOf" srcId="{5EFC0222-265F-4B15-9741-EF8F4B842A30}" destId="{BE7A0B37-D630-4D9E-89DC-161DD5D61714}" srcOrd="1" destOrd="0" presId="urn:microsoft.com/office/officeart/2008/layout/VerticalCurvedList"/>
    <dgm:cxn modelId="{2A9B2064-2B50-425F-AE6C-B1087D526299}" type="presParOf" srcId="{5EFC0222-265F-4B15-9741-EF8F4B842A30}" destId="{68CFF67E-9221-4EAA-916B-3F37B79B8A75}" srcOrd="2" destOrd="0" presId="urn:microsoft.com/office/officeart/2008/layout/VerticalCurvedList"/>
    <dgm:cxn modelId="{47B24F57-E71F-4863-9436-71A3510EFB17}" type="presParOf" srcId="{5EFC0222-265F-4B15-9741-EF8F4B842A30}" destId="{97D97A70-1B1E-444C-8162-E70711F06131}" srcOrd="3" destOrd="0" presId="urn:microsoft.com/office/officeart/2008/layout/VerticalCurvedList"/>
    <dgm:cxn modelId="{51309C4B-8D8B-44B2-A1BA-44D680B2644D}" type="presParOf" srcId="{80E99745-FD43-4558-9EE6-055C7D2E474D}" destId="{7B46879C-F56A-4ACF-B7A6-65F6A5F05AFE}" srcOrd="1" destOrd="0" presId="urn:microsoft.com/office/officeart/2008/layout/VerticalCurvedList"/>
    <dgm:cxn modelId="{45928154-7D77-4F60-BCBE-2D54C98C822F}" type="presParOf" srcId="{80E99745-FD43-4558-9EE6-055C7D2E474D}" destId="{E0857041-D391-4B6B-9713-00536B8D0E3B}" srcOrd="2" destOrd="0" presId="urn:microsoft.com/office/officeart/2008/layout/VerticalCurvedList"/>
    <dgm:cxn modelId="{48F651FD-795F-4998-B196-84782356D81E}" type="presParOf" srcId="{E0857041-D391-4B6B-9713-00536B8D0E3B}" destId="{89F52D89-E2F9-444A-BF4C-B67B2CEFD1BB}" srcOrd="0" destOrd="0" presId="urn:microsoft.com/office/officeart/2008/layout/VerticalCurvedList"/>
    <dgm:cxn modelId="{32133A68-A46A-46AC-BAA3-82E5DCB01D96}" type="presParOf" srcId="{80E99745-FD43-4558-9EE6-055C7D2E474D}" destId="{FC6276DD-7B04-4EC6-9A1D-0D88A2089DF8}" srcOrd="3" destOrd="0" presId="urn:microsoft.com/office/officeart/2008/layout/VerticalCurvedList"/>
    <dgm:cxn modelId="{C251F58D-443E-4D7B-B365-D45B992062D1}" type="presParOf" srcId="{80E99745-FD43-4558-9EE6-055C7D2E474D}" destId="{1A85096C-C284-4252-8677-692E9D065B0F}" srcOrd="4" destOrd="0" presId="urn:microsoft.com/office/officeart/2008/layout/VerticalCurvedList"/>
    <dgm:cxn modelId="{BFB80C60-C59D-4369-AED6-560423BED910}" type="presParOf" srcId="{1A85096C-C284-4252-8677-692E9D065B0F}" destId="{EBED8DDD-AB19-4802-942B-D07CFB5BA079}" srcOrd="0" destOrd="0" presId="urn:microsoft.com/office/officeart/2008/layout/VerticalCurvedList"/>
    <dgm:cxn modelId="{00C1F340-39BF-4B7A-A463-96DFA6250B34}" type="presParOf" srcId="{80E99745-FD43-4558-9EE6-055C7D2E474D}" destId="{8D89CF7B-1CD2-480F-B070-36A166971CC1}" srcOrd="5" destOrd="0" presId="urn:microsoft.com/office/officeart/2008/layout/VerticalCurvedList"/>
    <dgm:cxn modelId="{811CE895-A525-4479-A1AB-77F141A5430D}" type="presParOf" srcId="{80E99745-FD43-4558-9EE6-055C7D2E474D}" destId="{46CEDB24-9576-4B50-A1F0-45F73B63F82C}" srcOrd="6" destOrd="0" presId="urn:microsoft.com/office/officeart/2008/layout/VerticalCurvedList"/>
    <dgm:cxn modelId="{BEDFD6B2-AD2C-4CC3-AF84-91C579244299}" type="presParOf" srcId="{46CEDB24-9576-4B50-A1F0-45F73B63F82C}" destId="{F18A2503-39A1-4130-BEA9-FCBD748F5707}" srcOrd="0" destOrd="0" presId="urn:microsoft.com/office/officeart/2008/layout/VerticalCurvedList"/>
    <dgm:cxn modelId="{4C2400C2-4CE3-4117-BC60-15C734888A75}" type="presParOf" srcId="{80E99745-FD43-4558-9EE6-055C7D2E474D}" destId="{4B9CCCF4-D6E0-4CC3-BE39-16F951B7EED3}" srcOrd="7" destOrd="0" presId="urn:microsoft.com/office/officeart/2008/layout/VerticalCurvedList"/>
    <dgm:cxn modelId="{97F7BC0D-0270-4576-B3A2-CCCC22810EAC}" type="presParOf" srcId="{80E99745-FD43-4558-9EE6-055C7D2E474D}" destId="{D553B407-9A77-4CAB-85C0-D95860E53EB2}" srcOrd="8" destOrd="0" presId="urn:microsoft.com/office/officeart/2008/layout/VerticalCurvedList"/>
    <dgm:cxn modelId="{7826902B-5F80-4F06-B093-18C28FD2776D}" type="presParOf" srcId="{D553B407-9A77-4CAB-85C0-D95860E53EB2}" destId="{340C7D23-A02D-4321-BBD7-C42D15E77529}" srcOrd="0" destOrd="0" presId="urn:microsoft.com/office/officeart/2008/layout/VerticalCurvedList"/>
    <dgm:cxn modelId="{90EFD14D-2D50-4707-883A-2431FC6B5858}" type="presParOf" srcId="{80E99745-FD43-4558-9EE6-055C7D2E474D}" destId="{FD0762F3-E9DD-4032-81BA-A46355759A9D}" srcOrd="9" destOrd="0" presId="urn:microsoft.com/office/officeart/2008/layout/VerticalCurvedList"/>
    <dgm:cxn modelId="{43D42388-778A-4DCB-90BC-B15BDA6AD7EF}" type="presParOf" srcId="{80E99745-FD43-4558-9EE6-055C7D2E474D}" destId="{E3CAF1C9-19FF-4E38-B289-9B5C36325947}" srcOrd="10" destOrd="0" presId="urn:microsoft.com/office/officeart/2008/layout/VerticalCurvedList"/>
    <dgm:cxn modelId="{F316448B-5317-4173-95C7-134A2611E2C6}" type="presParOf" srcId="{E3CAF1C9-19FF-4E38-B289-9B5C36325947}" destId="{CA279FC9-7FC0-463D-AF7A-17D55C7AD9B4}"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7A0B37-D630-4D9E-89DC-161DD5D61714}">
      <dsp:nvSpPr>
        <dsp:cNvPr id="0" name=""/>
        <dsp:cNvSpPr/>
      </dsp:nvSpPr>
      <dsp:spPr>
        <a:xfrm>
          <a:off x="-6126981" y="-937410"/>
          <a:ext cx="7293488" cy="7293488"/>
        </a:xfrm>
        <a:prstGeom prst="blockArc">
          <a:avLst>
            <a:gd name="adj1" fmla="val 18900000"/>
            <a:gd name="adj2" fmla="val 2700000"/>
            <a:gd name="adj3" fmla="val 296"/>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46879C-F56A-4ACF-B7A6-65F6A5F05AFE}">
      <dsp:nvSpPr>
        <dsp:cNvPr id="0" name=""/>
        <dsp:cNvSpPr/>
      </dsp:nvSpPr>
      <dsp:spPr>
        <a:xfrm>
          <a:off x="509717" y="338558"/>
          <a:ext cx="7541700" cy="677550"/>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38100" rIns="38100" bIns="38100" numCol="1" spcCol="1270" anchor="ctr" anchorCtr="0">
          <a:noAutofit/>
        </a:bodyPr>
        <a:lstStyle/>
        <a:p>
          <a:pPr marL="0" lvl="0" indent="0" algn="l" defTabSz="666750">
            <a:lnSpc>
              <a:spcPct val="90000"/>
            </a:lnSpc>
            <a:spcBef>
              <a:spcPct val="0"/>
            </a:spcBef>
            <a:spcAft>
              <a:spcPct val="35000"/>
            </a:spcAft>
            <a:buNone/>
          </a:pPr>
          <a:r>
            <a:rPr lang="en-US" sz="1500" kern="1200" dirty="0"/>
            <a:t>Mapping the current situation and drawing lessons form the Covid-19 crisis by bringing together Romani women, stakeholders and public sector representatives</a:t>
          </a:r>
          <a:endParaRPr lang="el-GR" sz="1500" kern="1200" dirty="0"/>
        </a:p>
      </dsp:txBody>
      <dsp:txXfrm>
        <a:off x="509717" y="338558"/>
        <a:ext cx="7541700" cy="677550"/>
      </dsp:txXfrm>
    </dsp:sp>
    <dsp:sp modelId="{89F52D89-E2F9-444A-BF4C-B67B2CEFD1BB}">
      <dsp:nvSpPr>
        <dsp:cNvPr id="0" name=""/>
        <dsp:cNvSpPr/>
      </dsp:nvSpPr>
      <dsp:spPr>
        <a:xfrm>
          <a:off x="86248" y="253864"/>
          <a:ext cx="846937" cy="846937"/>
        </a:xfrm>
        <a:prstGeom prst="ellipse">
          <a:avLst/>
        </a:prstGeom>
        <a:solidFill>
          <a:schemeClr val="lt1">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6276DD-7B04-4EC6-9A1D-0D88A2089DF8}">
      <dsp:nvSpPr>
        <dsp:cNvPr id="0" name=""/>
        <dsp:cNvSpPr/>
      </dsp:nvSpPr>
      <dsp:spPr>
        <a:xfrm>
          <a:off x="995230" y="1354558"/>
          <a:ext cx="7056187" cy="677550"/>
        </a:xfrm>
        <a:prstGeom prst="rect">
          <a:avLst/>
        </a:prstGeom>
        <a:solidFill>
          <a:schemeClr val="accent2">
            <a:hueOff val="-741071"/>
            <a:satOff val="3550"/>
            <a:lumOff val="328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38100" rIns="38100" bIns="38100" numCol="1" spcCol="1270" anchor="ctr" anchorCtr="0">
          <a:noAutofit/>
        </a:bodyPr>
        <a:lstStyle/>
        <a:p>
          <a:pPr marL="0" lvl="0" indent="0" algn="l" defTabSz="666750">
            <a:lnSpc>
              <a:spcPct val="90000"/>
            </a:lnSpc>
            <a:spcBef>
              <a:spcPct val="0"/>
            </a:spcBef>
            <a:spcAft>
              <a:spcPct val="35000"/>
            </a:spcAft>
            <a:buNone/>
          </a:pPr>
          <a:r>
            <a:rPr lang="en-US" sz="1500" kern="1200" dirty="0"/>
            <a:t>Updating and upgrading National Roma Integration Strategies in partner countries</a:t>
          </a:r>
          <a:endParaRPr lang="el-GR" sz="1500" kern="1200" dirty="0"/>
        </a:p>
      </dsp:txBody>
      <dsp:txXfrm>
        <a:off x="995230" y="1354558"/>
        <a:ext cx="7056187" cy="677550"/>
      </dsp:txXfrm>
    </dsp:sp>
    <dsp:sp modelId="{EBED8DDD-AB19-4802-942B-D07CFB5BA079}">
      <dsp:nvSpPr>
        <dsp:cNvPr id="0" name=""/>
        <dsp:cNvSpPr/>
      </dsp:nvSpPr>
      <dsp:spPr>
        <a:xfrm>
          <a:off x="571761" y="1269864"/>
          <a:ext cx="846937" cy="846937"/>
        </a:xfrm>
        <a:prstGeom prst="ellipse">
          <a:avLst/>
        </a:prstGeom>
        <a:solidFill>
          <a:schemeClr val="lt1">
            <a:hueOff val="0"/>
            <a:satOff val="0"/>
            <a:lumOff val="0"/>
            <a:alphaOff val="0"/>
          </a:schemeClr>
        </a:solidFill>
        <a:ln w="19050" cap="rnd" cmpd="sng" algn="ctr">
          <a:solidFill>
            <a:schemeClr val="accent2">
              <a:hueOff val="-741071"/>
              <a:satOff val="3550"/>
              <a:lumOff val="3284"/>
              <a:alphaOff val="0"/>
            </a:schemeClr>
          </a:solidFill>
          <a:prstDash val="solid"/>
        </a:ln>
        <a:effectLst/>
      </dsp:spPr>
      <dsp:style>
        <a:lnRef idx="2">
          <a:scrgbClr r="0" g="0" b="0"/>
        </a:lnRef>
        <a:fillRef idx="1">
          <a:scrgbClr r="0" g="0" b="0"/>
        </a:fillRef>
        <a:effectRef idx="0">
          <a:scrgbClr r="0" g="0" b="0"/>
        </a:effectRef>
        <a:fontRef idx="minor"/>
      </dsp:style>
    </dsp:sp>
    <dsp:sp modelId="{8D89CF7B-1CD2-480F-B070-36A166971CC1}">
      <dsp:nvSpPr>
        <dsp:cNvPr id="0" name=""/>
        <dsp:cNvSpPr/>
      </dsp:nvSpPr>
      <dsp:spPr>
        <a:xfrm>
          <a:off x="1144243" y="2370558"/>
          <a:ext cx="6907174" cy="677550"/>
        </a:xfrm>
        <a:prstGeom prst="rect">
          <a:avLst/>
        </a:prstGeom>
        <a:solidFill>
          <a:schemeClr val="accent2">
            <a:hueOff val="-1482143"/>
            <a:satOff val="7100"/>
            <a:lumOff val="6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38100" rIns="38100" bIns="38100" numCol="1" spcCol="1270" anchor="ctr" anchorCtr="0">
          <a:noAutofit/>
        </a:bodyPr>
        <a:lstStyle/>
        <a:p>
          <a:pPr marL="0" lvl="0" indent="0" algn="l" defTabSz="666750">
            <a:lnSpc>
              <a:spcPct val="90000"/>
            </a:lnSpc>
            <a:spcBef>
              <a:spcPct val="0"/>
            </a:spcBef>
            <a:spcAft>
              <a:spcPct val="35000"/>
            </a:spcAft>
            <a:buNone/>
          </a:pPr>
          <a:r>
            <a:rPr lang="en-US" sz="1500" kern="1200" dirty="0"/>
            <a:t>Researching and elaborating on the good practices used to support Romani women and youth in Europe</a:t>
          </a:r>
          <a:endParaRPr lang="el-GR" sz="1500" kern="1200" dirty="0"/>
        </a:p>
      </dsp:txBody>
      <dsp:txXfrm>
        <a:off x="1144243" y="2370558"/>
        <a:ext cx="6907174" cy="677550"/>
      </dsp:txXfrm>
    </dsp:sp>
    <dsp:sp modelId="{F18A2503-39A1-4130-BEA9-FCBD748F5707}">
      <dsp:nvSpPr>
        <dsp:cNvPr id="0" name=""/>
        <dsp:cNvSpPr/>
      </dsp:nvSpPr>
      <dsp:spPr>
        <a:xfrm>
          <a:off x="720774" y="2285864"/>
          <a:ext cx="846937" cy="846937"/>
        </a:xfrm>
        <a:prstGeom prst="ellipse">
          <a:avLst/>
        </a:prstGeom>
        <a:solidFill>
          <a:schemeClr val="lt1">
            <a:hueOff val="0"/>
            <a:satOff val="0"/>
            <a:lumOff val="0"/>
            <a:alphaOff val="0"/>
          </a:schemeClr>
        </a:solidFill>
        <a:ln w="19050" cap="rnd" cmpd="sng" algn="ctr">
          <a:solidFill>
            <a:schemeClr val="accent2">
              <a:hueOff val="-1482143"/>
              <a:satOff val="7100"/>
              <a:lumOff val="6569"/>
              <a:alphaOff val="0"/>
            </a:schemeClr>
          </a:solidFill>
          <a:prstDash val="solid"/>
        </a:ln>
        <a:effectLst/>
      </dsp:spPr>
      <dsp:style>
        <a:lnRef idx="2">
          <a:scrgbClr r="0" g="0" b="0"/>
        </a:lnRef>
        <a:fillRef idx="1">
          <a:scrgbClr r="0" g="0" b="0"/>
        </a:fillRef>
        <a:effectRef idx="0">
          <a:scrgbClr r="0" g="0" b="0"/>
        </a:effectRef>
        <a:fontRef idx="minor"/>
      </dsp:style>
    </dsp:sp>
    <dsp:sp modelId="{4B9CCCF4-D6E0-4CC3-BE39-16F951B7EED3}">
      <dsp:nvSpPr>
        <dsp:cNvPr id="0" name=""/>
        <dsp:cNvSpPr/>
      </dsp:nvSpPr>
      <dsp:spPr>
        <a:xfrm>
          <a:off x="995230" y="3386558"/>
          <a:ext cx="7056187" cy="677550"/>
        </a:xfrm>
        <a:prstGeom prst="rect">
          <a:avLst/>
        </a:prstGeom>
        <a:solidFill>
          <a:schemeClr val="accent2">
            <a:hueOff val="-2223214"/>
            <a:satOff val="10650"/>
            <a:lumOff val="985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38100" rIns="38100" bIns="38100" numCol="1" spcCol="1270" anchor="ctr" anchorCtr="0">
          <a:noAutofit/>
        </a:bodyPr>
        <a:lstStyle/>
        <a:p>
          <a:pPr marL="0" lvl="0" indent="0" algn="l" defTabSz="666750">
            <a:lnSpc>
              <a:spcPct val="90000"/>
            </a:lnSpc>
            <a:spcBef>
              <a:spcPct val="0"/>
            </a:spcBef>
            <a:spcAft>
              <a:spcPct val="35000"/>
            </a:spcAft>
            <a:buNone/>
          </a:pPr>
          <a:r>
            <a:rPr lang="en-US" sz="1500" kern="1200" dirty="0"/>
            <a:t>Policy planning and strategy proposal for Roma and Traveler Feminism and Youth Activism</a:t>
          </a:r>
          <a:endParaRPr lang="el-GR" sz="1500" kern="1200" dirty="0"/>
        </a:p>
      </dsp:txBody>
      <dsp:txXfrm>
        <a:off x="995230" y="3386558"/>
        <a:ext cx="7056187" cy="677550"/>
      </dsp:txXfrm>
    </dsp:sp>
    <dsp:sp modelId="{340C7D23-A02D-4321-BBD7-C42D15E77529}">
      <dsp:nvSpPr>
        <dsp:cNvPr id="0" name=""/>
        <dsp:cNvSpPr/>
      </dsp:nvSpPr>
      <dsp:spPr>
        <a:xfrm>
          <a:off x="571761" y="3301864"/>
          <a:ext cx="846937" cy="846937"/>
        </a:xfrm>
        <a:prstGeom prst="ellipse">
          <a:avLst/>
        </a:prstGeom>
        <a:solidFill>
          <a:schemeClr val="lt1">
            <a:hueOff val="0"/>
            <a:satOff val="0"/>
            <a:lumOff val="0"/>
            <a:alphaOff val="0"/>
          </a:schemeClr>
        </a:solidFill>
        <a:ln w="19050" cap="rnd" cmpd="sng" algn="ctr">
          <a:solidFill>
            <a:schemeClr val="accent2">
              <a:hueOff val="-2223214"/>
              <a:satOff val="10650"/>
              <a:lumOff val="9853"/>
              <a:alphaOff val="0"/>
            </a:schemeClr>
          </a:solidFill>
          <a:prstDash val="solid"/>
        </a:ln>
        <a:effectLst/>
      </dsp:spPr>
      <dsp:style>
        <a:lnRef idx="2">
          <a:scrgbClr r="0" g="0" b="0"/>
        </a:lnRef>
        <a:fillRef idx="1">
          <a:scrgbClr r="0" g="0" b="0"/>
        </a:fillRef>
        <a:effectRef idx="0">
          <a:scrgbClr r="0" g="0" b="0"/>
        </a:effectRef>
        <a:fontRef idx="minor"/>
      </dsp:style>
    </dsp:sp>
    <dsp:sp modelId="{FD0762F3-E9DD-4032-81BA-A46355759A9D}">
      <dsp:nvSpPr>
        <dsp:cNvPr id="0" name=""/>
        <dsp:cNvSpPr/>
      </dsp:nvSpPr>
      <dsp:spPr>
        <a:xfrm>
          <a:off x="509717" y="4402558"/>
          <a:ext cx="7541700" cy="677550"/>
        </a:xfrm>
        <a:prstGeom prst="rect">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38100" rIns="38100" bIns="38100" numCol="1" spcCol="1270" anchor="ctr" anchorCtr="0">
          <a:noAutofit/>
        </a:bodyPr>
        <a:lstStyle/>
        <a:p>
          <a:pPr marL="0" lvl="0" indent="0" algn="l" defTabSz="666750">
            <a:lnSpc>
              <a:spcPct val="90000"/>
            </a:lnSpc>
            <a:spcBef>
              <a:spcPct val="0"/>
            </a:spcBef>
            <a:spcAft>
              <a:spcPct val="35000"/>
            </a:spcAft>
            <a:buNone/>
          </a:pPr>
          <a:r>
            <a:rPr lang="en-US" sz="1500" kern="1200" dirty="0"/>
            <a:t>Policy recommendation for Roma Youth Action</a:t>
          </a:r>
          <a:endParaRPr lang="el-GR" sz="1500" kern="1200" dirty="0"/>
        </a:p>
      </dsp:txBody>
      <dsp:txXfrm>
        <a:off x="509717" y="4402558"/>
        <a:ext cx="7541700" cy="677550"/>
      </dsp:txXfrm>
    </dsp:sp>
    <dsp:sp modelId="{CA279FC9-7FC0-463D-AF7A-17D55C7AD9B4}">
      <dsp:nvSpPr>
        <dsp:cNvPr id="0" name=""/>
        <dsp:cNvSpPr/>
      </dsp:nvSpPr>
      <dsp:spPr>
        <a:xfrm>
          <a:off x="86248" y="4317864"/>
          <a:ext cx="846937" cy="846937"/>
        </a:xfrm>
        <a:prstGeom prst="ellipse">
          <a:avLst/>
        </a:prstGeom>
        <a:solidFill>
          <a:schemeClr val="lt1">
            <a:hueOff val="0"/>
            <a:satOff val="0"/>
            <a:lumOff val="0"/>
            <a:alphaOff val="0"/>
          </a:schemeClr>
        </a:solidFill>
        <a:ln w="19050" cap="rnd" cmpd="sng" algn="ctr">
          <a:solidFill>
            <a:schemeClr val="accent2">
              <a:hueOff val="-2964286"/>
              <a:satOff val="14200"/>
              <a:lumOff val="13137"/>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671C30-FC48-441A-BD2C-B24F9F6C49F5}" type="datetimeFigureOut">
              <a:rPr lang="el-GR" smtClean="0"/>
              <a:t>24/10/2022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216A030-436A-4292-8723-C1B841D99167}" type="slidenum">
              <a:rPr lang="el-GR" smtClean="0"/>
              <a:t>‹#›</a:t>
            </a:fld>
            <a:endParaRPr lang="el-GR"/>
          </a:p>
        </p:txBody>
      </p:sp>
    </p:spTree>
    <p:extLst>
      <p:ext uri="{BB962C8B-B14F-4D97-AF65-F5344CB8AC3E}">
        <p14:creationId xmlns:p14="http://schemas.microsoft.com/office/powerpoint/2010/main" val="1028224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671C30-FC48-441A-BD2C-B24F9F6C49F5}" type="datetimeFigureOut">
              <a:rPr lang="el-GR" smtClean="0"/>
              <a:t>24/10/2022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216A030-436A-4292-8723-C1B841D99167}" type="slidenum">
              <a:rPr lang="el-GR" smtClean="0"/>
              <a:t>‹#›</a:t>
            </a:fld>
            <a:endParaRPr lang="el-GR"/>
          </a:p>
        </p:txBody>
      </p:sp>
    </p:spTree>
    <p:extLst>
      <p:ext uri="{BB962C8B-B14F-4D97-AF65-F5344CB8AC3E}">
        <p14:creationId xmlns:p14="http://schemas.microsoft.com/office/powerpoint/2010/main" val="737037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671C30-FC48-441A-BD2C-B24F9F6C49F5}" type="datetimeFigureOut">
              <a:rPr lang="el-GR" smtClean="0"/>
              <a:t>24/10/2022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216A030-436A-4292-8723-C1B841D99167}" type="slidenum">
              <a:rPr lang="el-GR" smtClean="0"/>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26568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671C30-FC48-441A-BD2C-B24F9F6C49F5}" type="datetimeFigureOut">
              <a:rPr lang="el-GR" smtClean="0"/>
              <a:t>24/10/2022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216A030-436A-4292-8723-C1B841D99167}" type="slidenum">
              <a:rPr lang="el-GR" smtClean="0"/>
              <a:t>‹#›</a:t>
            </a:fld>
            <a:endParaRPr lang="el-GR"/>
          </a:p>
        </p:txBody>
      </p:sp>
    </p:spTree>
    <p:extLst>
      <p:ext uri="{BB962C8B-B14F-4D97-AF65-F5344CB8AC3E}">
        <p14:creationId xmlns:p14="http://schemas.microsoft.com/office/powerpoint/2010/main" val="3075237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671C30-FC48-441A-BD2C-B24F9F6C49F5}" type="datetimeFigureOut">
              <a:rPr lang="el-GR" smtClean="0"/>
              <a:t>24/10/2022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216A030-436A-4292-8723-C1B841D99167}"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926222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671C30-FC48-441A-BD2C-B24F9F6C49F5}" type="datetimeFigureOut">
              <a:rPr lang="el-GR" smtClean="0"/>
              <a:t>24/10/2022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216A030-436A-4292-8723-C1B841D99167}" type="slidenum">
              <a:rPr lang="el-GR" smtClean="0"/>
              <a:t>‹#›</a:t>
            </a:fld>
            <a:endParaRPr lang="el-GR"/>
          </a:p>
        </p:txBody>
      </p:sp>
    </p:spTree>
    <p:extLst>
      <p:ext uri="{BB962C8B-B14F-4D97-AF65-F5344CB8AC3E}">
        <p14:creationId xmlns:p14="http://schemas.microsoft.com/office/powerpoint/2010/main" val="33281213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671C30-FC48-441A-BD2C-B24F9F6C49F5}" type="datetimeFigureOut">
              <a:rPr lang="el-GR" smtClean="0"/>
              <a:t>24/10/2022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216A030-436A-4292-8723-C1B841D99167}" type="slidenum">
              <a:rPr lang="el-GR" smtClean="0"/>
              <a:t>‹#›</a:t>
            </a:fld>
            <a:endParaRPr lang="el-GR"/>
          </a:p>
        </p:txBody>
      </p:sp>
    </p:spTree>
    <p:extLst>
      <p:ext uri="{BB962C8B-B14F-4D97-AF65-F5344CB8AC3E}">
        <p14:creationId xmlns:p14="http://schemas.microsoft.com/office/powerpoint/2010/main" val="1852828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671C30-FC48-441A-BD2C-B24F9F6C49F5}" type="datetimeFigureOut">
              <a:rPr lang="el-GR" smtClean="0"/>
              <a:t>24/10/2022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216A030-436A-4292-8723-C1B841D99167}" type="slidenum">
              <a:rPr lang="el-GR" smtClean="0"/>
              <a:t>‹#›</a:t>
            </a:fld>
            <a:endParaRPr lang="el-GR"/>
          </a:p>
        </p:txBody>
      </p:sp>
    </p:spTree>
    <p:extLst>
      <p:ext uri="{BB962C8B-B14F-4D97-AF65-F5344CB8AC3E}">
        <p14:creationId xmlns:p14="http://schemas.microsoft.com/office/powerpoint/2010/main" val="3025054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671C30-FC48-441A-BD2C-B24F9F6C49F5}" type="datetimeFigureOut">
              <a:rPr lang="el-GR" smtClean="0"/>
              <a:t>24/10/2022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216A030-436A-4292-8723-C1B841D99167}" type="slidenum">
              <a:rPr lang="el-GR" smtClean="0"/>
              <a:t>‹#›</a:t>
            </a:fld>
            <a:endParaRPr lang="el-GR"/>
          </a:p>
        </p:txBody>
      </p:sp>
    </p:spTree>
    <p:extLst>
      <p:ext uri="{BB962C8B-B14F-4D97-AF65-F5344CB8AC3E}">
        <p14:creationId xmlns:p14="http://schemas.microsoft.com/office/powerpoint/2010/main" val="2845224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671C30-FC48-441A-BD2C-B24F9F6C49F5}" type="datetimeFigureOut">
              <a:rPr lang="el-GR" smtClean="0"/>
              <a:t>24/10/2022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216A030-436A-4292-8723-C1B841D99167}" type="slidenum">
              <a:rPr lang="el-GR" smtClean="0"/>
              <a:t>‹#›</a:t>
            </a:fld>
            <a:endParaRPr lang="el-GR"/>
          </a:p>
        </p:txBody>
      </p:sp>
    </p:spTree>
    <p:extLst>
      <p:ext uri="{BB962C8B-B14F-4D97-AF65-F5344CB8AC3E}">
        <p14:creationId xmlns:p14="http://schemas.microsoft.com/office/powerpoint/2010/main" val="4181861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8671C30-FC48-441A-BD2C-B24F9F6C49F5}" type="datetimeFigureOut">
              <a:rPr lang="el-GR" smtClean="0"/>
              <a:t>24/10/2022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216A030-436A-4292-8723-C1B841D99167}" type="slidenum">
              <a:rPr lang="el-GR" smtClean="0"/>
              <a:t>‹#›</a:t>
            </a:fld>
            <a:endParaRPr lang="el-GR"/>
          </a:p>
        </p:txBody>
      </p:sp>
    </p:spTree>
    <p:extLst>
      <p:ext uri="{BB962C8B-B14F-4D97-AF65-F5344CB8AC3E}">
        <p14:creationId xmlns:p14="http://schemas.microsoft.com/office/powerpoint/2010/main" val="1054859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8671C30-FC48-441A-BD2C-B24F9F6C49F5}" type="datetimeFigureOut">
              <a:rPr lang="el-GR" smtClean="0"/>
              <a:t>24/10/2022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216A030-436A-4292-8723-C1B841D99167}" type="slidenum">
              <a:rPr lang="el-GR" smtClean="0"/>
              <a:t>‹#›</a:t>
            </a:fld>
            <a:endParaRPr lang="el-GR"/>
          </a:p>
        </p:txBody>
      </p:sp>
    </p:spTree>
    <p:extLst>
      <p:ext uri="{BB962C8B-B14F-4D97-AF65-F5344CB8AC3E}">
        <p14:creationId xmlns:p14="http://schemas.microsoft.com/office/powerpoint/2010/main" val="1104111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8671C30-FC48-441A-BD2C-B24F9F6C49F5}" type="datetimeFigureOut">
              <a:rPr lang="el-GR" smtClean="0"/>
              <a:t>24/10/2022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216A030-436A-4292-8723-C1B841D99167}" type="slidenum">
              <a:rPr lang="el-GR" smtClean="0"/>
              <a:t>‹#›</a:t>
            </a:fld>
            <a:endParaRPr lang="el-GR"/>
          </a:p>
        </p:txBody>
      </p:sp>
    </p:spTree>
    <p:extLst>
      <p:ext uri="{BB962C8B-B14F-4D97-AF65-F5344CB8AC3E}">
        <p14:creationId xmlns:p14="http://schemas.microsoft.com/office/powerpoint/2010/main" val="1406523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671C30-FC48-441A-BD2C-B24F9F6C49F5}" type="datetimeFigureOut">
              <a:rPr lang="el-GR" smtClean="0"/>
              <a:t>24/10/2022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216A030-436A-4292-8723-C1B841D99167}" type="slidenum">
              <a:rPr lang="el-GR" smtClean="0"/>
              <a:t>‹#›</a:t>
            </a:fld>
            <a:endParaRPr lang="el-GR"/>
          </a:p>
        </p:txBody>
      </p:sp>
    </p:spTree>
    <p:extLst>
      <p:ext uri="{BB962C8B-B14F-4D97-AF65-F5344CB8AC3E}">
        <p14:creationId xmlns:p14="http://schemas.microsoft.com/office/powerpoint/2010/main" val="192369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671C30-FC48-441A-BD2C-B24F9F6C49F5}" type="datetimeFigureOut">
              <a:rPr lang="el-GR" smtClean="0"/>
              <a:t>24/10/2022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216A030-436A-4292-8723-C1B841D99167}" type="slidenum">
              <a:rPr lang="el-GR" smtClean="0"/>
              <a:t>‹#›</a:t>
            </a:fld>
            <a:endParaRPr lang="el-GR"/>
          </a:p>
        </p:txBody>
      </p:sp>
    </p:spTree>
    <p:extLst>
      <p:ext uri="{BB962C8B-B14F-4D97-AF65-F5344CB8AC3E}">
        <p14:creationId xmlns:p14="http://schemas.microsoft.com/office/powerpoint/2010/main" val="714703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671C30-FC48-441A-BD2C-B24F9F6C49F5}" type="datetimeFigureOut">
              <a:rPr lang="el-GR" smtClean="0"/>
              <a:t>24/10/2022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216A030-436A-4292-8723-C1B841D99167}" type="slidenum">
              <a:rPr lang="el-GR" smtClean="0"/>
              <a:t>‹#›</a:t>
            </a:fld>
            <a:endParaRPr lang="el-GR"/>
          </a:p>
        </p:txBody>
      </p:sp>
    </p:spTree>
    <p:extLst>
      <p:ext uri="{BB962C8B-B14F-4D97-AF65-F5344CB8AC3E}">
        <p14:creationId xmlns:p14="http://schemas.microsoft.com/office/powerpoint/2010/main" val="3337925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8671C30-FC48-441A-BD2C-B24F9F6C49F5}" type="datetimeFigureOut">
              <a:rPr lang="el-GR" smtClean="0"/>
              <a:t>24/10/2022</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216A030-436A-4292-8723-C1B841D99167}" type="slidenum">
              <a:rPr lang="el-GR" smtClean="0"/>
              <a:t>‹#›</a:t>
            </a:fld>
            <a:endParaRPr lang="el-GR"/>
          </a:p>
        </p:txBody>
      </p:sp>
    </p:spTree>
    <p:extLst>
      <p:ext uri="{BB962C8B-B14F-4D97-AF65-F5344CB8AC3E}">
        <p14:creationId xmlns:p14="http://schemas.microsoft.com/office/powerpoint/2010/main" val="28521079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8.jpg"/><Relationship Id="rId7" Type="http://schemas.openxmlformats.org/officeDocument/2006/relationships/image" Target="../media/image4.jp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5.jp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10;&#10;Description automatically generated with medium confidence">
            <a:extLst>
              <a:ext uri="{FF2B5EF4-FFF2-40B4-BE49-F238E27FC236}">
                <a16:creationId xmlns:a16="http://schemas.microsoft.com/office/drawing/2014/main" id="{55845275-7927-016C-785A-FEF683FD4887}"/>
              </a:ext>
            </a:extLst>
          </p:cNvPr>
          <p:cNvPicPr>
            <a:picLocks noChangeAspect="1"/>
          </p:cNvPicPr>
          <p:nvPr/>
        </p:nvPicPr>
        <p:blipFill>
          <a:blip r:embed="rId2"/>
          <a:stretch>
            <a:fillRect/>
          </a:stretch>
        </p:blipFill>
        <p:spPr>
          <a:xfrm>
            <a:off x="10470813" y="6496050"/>
            <a:ext cx="1721187" cy="361950"/>
          </a:xfrm>
          <a:prstGeom prst="rect">
            <a:avLst/>
          </a:prstGeom>
        </p:spPr>
      </p:pic>
      <p:pic>
        <p:nvPicPr>
          <p:cNvPr id="3" name="Picture 2" descr="Background pattern&#10;&#10;Description automatically generated with medium confidence">
            <a:extLst>
              <a:ext uri="{FF2B5EF4-FFF2-40B4-BE49-F238E27FC236}">
                <a16:creationId xmlns:a16="http://schemas.microsoft.com/office/drawing/2014/main" id="{46D22D42-6700-B15E-569C-2F22DBEA5F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1231" y="0"/>
            <a:ext cx="5050536" cy="5050536"/>
          </a:xfrm>
          <a:prstGeom prst="rect">
            <a:avLst/>
          </a:prstGeom>
        </p:spPr>
      </p:pic>
      <p:sp>
        <p:nvSpPr>
          <p:cNvPr id="10" name="TextBox 9">
            <a:extLst>
              <a:ext uri="{FF2B5EF4-FFF2-40B4-BE49-F238E27FC236}">
                <a16:creationId xmlns:a16="http://schemas.microsoft.com/office/drawing/2014/main" id="{19FD0CD3-895A-F5E7-BCA9-D72A810575DD}"/>
              </a:ext>
            </a:extLst>
          </p:cNvPr>
          <p:cNvSpPr txBox="1"/>
          <p:nvPr/>
        </p:nvSpPr>
        <p:spPr>
          <a:xfrm>
            <a:off x="-115412" y="6450561"/>
            <a:ext cx="10586225" cy="400110"/>
          </a:xfrm>
          <a:prstGeom prst="rect">
            <a:avLst/>
          </a:prstGeom>
          <a:noFill/>
        </p:spPr>
        <p:txBody>
          <a:bodyPr wrap="square">
            <a:spAutoFit/>
          </a:bodyPr>
          <a:lstStyle/>
          <a:p>
            <a:pPr algn="ctr" rtl="0">
              <a:spcBef>
                <a:spcPts val="0"/>
              </a:spcBef>
              <a:spcAft>
                <a:spcPts val="0"/>
              </a:spcAft>
            </a:pPr>
            <a:r>
              <a:rPr lang="en-US" sz="1000" i="0" u="none" strike="noStrike" dirty="0">
                <a:effectLst/>
                <a:latin typeface="Montserrat" panose="00000500000000000000" pitchFamily="2"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en-US" sz="1000" dirty="0">
              <a:effectLst/>
            </a:endParaRPr>
          </a:p>
        </p:txBody>
      </p:sp>
      <p:pic>
        <p:nvPicPr>
          <p:cNvPr id="12" name="Picture 11" descr="A picture containing text, window&#10;&#10;Description automatically generated">
            <a:extLst>
              <a:ext uri="{FF2B5EF4-FFF2-40B4-BE49-F238E27FC236}">
                <a16:creationId xmlns:a16="http://schemas.microsoft.com/office/drawing/2014/main" id="{A35BADFD-651A-4B30-B25C-7F13D1A4419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41374" y="5535078"/>
            <a:ext cx="750249" cy="750249"/>
          </a:xfrm>
          <a:prstGeom prst="rect">
            <a:avLst/>
          </a:prstGeom>
        </p:spPr>
      </p:pic>
      <p:pic>
        <p:nvPicPr>
          <p:cNvPr id="14" name="Picture 13" descr="A red and black sign&#10;&#10;Description automatically generated with medium confidence">
            <a:extLst>
              <a:ext uri="{FF2B5EF4-FFF2-40B4-BE49-F238E27FC236}">
                <a16:creationId xmlns:a16="http://schemas.microsoft.com/office/drawing/2014/main" id="{6834EF1D-ED6A-4EE3-7EB6-FBB3E89B0DD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19900" y="5535078"/>
            <a:ext cx="1946794" cy="630996"/>
          </a:xfrm>
          <a:prstGeom prst="rect">
            <a:avLst/>
          </a:prstGeom>
        </p:spPr>
      </p:pic>
      <p:pic>
        <p:nvPicPr>
          <p:cNvPr id="16" name="Picture 15" descr="Logo, company name&#10;&#10;Description automatically generated">
            <a:extLst>
              <a:ext uri="{FF2B5EF4-FFF2-40B4-BE49-F238E27FC236}">
                <a16:creationId xmlns:a16="http://schemas.microsoft.com/office/drawing/2014/main" id="{7CC8BBB9-CEAC-B98A-AB3B-7A9B5F37AF56}"/>
              </a:ext>
            </a:extLst>
          </p:cNvPr>
          <p:cNvPicPr>
            <a:picLocks noChangeAspect="1"/>
          </p:cNvPicPr>
          <p:nvPr/>
        </p:nvPicPr>
        <p:blipFill rotWithShape="1">
          <a:blip r:embed="rId6">
            <a:extLst>
              <a:ext uri="{28A0092B-C50C-407E-A947-70E740481C1C}">
                <a14:useLocalDpi xmlns:a14="http://schemas.microsoft.com/office/drawing/2010/main" val="0"/>
              </a:ext>
            </a:extLst>
          </a:blip>
          <a:srcRect l="18749" t="38472" r="17362" b="39861"/>
          <a:stretch/>
        </p:blipFill>
        <p:spPr>
          <a:xfrm>
            <a:off x="2451575" y="5439274"/>
            <a:ext cx="2143126" cy="726800"/>
          </a:xfrm>
          <a:prstGeom prst="rect">
            <a:avLst/>
          </a:prstGeom>
        </p:spPr>
      </p:pic>
      <p:pic>
        <p:nvPicPr>
          <p:cNvPr id="18" name="Picture 17" descr="Logo&#10;&#10;Description automatically generated">
            <a:extLst>
              <a:ext uri="{FF2B5EF4-FFF2-40B4-BE49-F238E27FC236}">
                <a16:creationId xmlns:a16="http://schemas.microsoft.com/office/drawing/2014/main" id="{54B0FF8D-A9E2-FE72-A219-BA829F2261A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259" y="7329"/>
            <a:ext cx="709379" cy="676275"/>
          </a:xfrm>
          <a:prstGeom prst="rect">
            <a:avLst/>
          </a:prstGeom>
        </p:spPr>
      </p:pic>
    </p:spTree>
    <p:extLst>
      <p:ext uri="{BB962C8B-B14F-4D97-AF65-F5344CB8AC3E}">
        <p14:creationId xmlns:p14="http://schemas.microsoft.com/office/powerpoint/2010/main" val="173900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10;&#10;Description automatically generated with medium confidence">
            <a:extLst>
              <a:ext uri="{FF2B5EF4-FFF2-40B4-BE49-F238E27FC236}">
                <a16:creationId xmlns:a16="http://schemas.microsoft.com/office/drawing/2014/main" id="{CCEFDDBD-0F17-DD8F-4CBA-F7AA0593C60D}"/>
              </a:ext>
            </a:extLst>
          </p:cNvPr>
          <p:cNvPicPr>
            <a:picLocks noChangeAspect="1"/>
          </p:cNvPicPr>
          <p:nvPr/>
        </p:nvPicPr>
        <p:blipFill>
          <a:blip r:embed="rId2"/>
          <a:stretch>
            <a:fillRect/>
          </a:stretch>
        </p:blipFill>
        <p:spPr>
          <a:xfrm>
            <a:off x="1" y="1"/>
            <a:ext cx="1811776" cy="381000"/>
          </a:xfrm>
          <a:prstGeom prst="rect">
            <a:avLst/>
          </a:prstGeom>
        </p:spPr>
      </p:pic>
      <p:sp>
        <p:nvSpPr>
          <p:cNvPr id="6" name="TextBox 5">
            <a:extLst>
              <a:ext uri="{FF2B5EF4-FFF2-40B4-BE49-F238E27FC236}">
                <a16:creationId xmlns:a16="http://schemas.microsoft.com/office/drawing/2014/main" id="{463ABF2A-EF0D-8160-ECE9-87D401026BA4}"/>
              </a:ext>
            </a:extLst>
          </p:cNvPr>
          <p:cNvSpPr txBox="1"/>
          <p:nvPr/>
        </p:nvSpPr>
        <p:spPr>
          <a:xfrm>
            <a:off x="133350" y="1056625"/>
            <a:ext cx="4657725" cy="461665"/>
          </a:xfrm>
          <a:prstGeom prst="rect">
            <a:avLst/>
          </a:prstGeom>
          <a:noFill/>
          <a:ln w="28575">
            <a:solidFill>
              <a:schemeClr val="accent1">
                <a:lumMod val="40000"/>
                <a:lumOff val="60000"/>
              </a:schemeClr>
            </a:solidFill>
          </a:ln>
        </p:spPr>
        <p:txBody>
          <a:bodyPr wrap="square" rtlCol="0">
            <a:spAutoFit/>
          </a:bodyPr>
          <a:lstStyle/>
          <a:p>
            <a:pPr algn="ctr"/>
            <a:r>
              <a:rPr lang="en-US" sz="2400" b="1" dirty="0">
                <a:solidFill>
                  <a:schemeClr val="accent2">
                    <a:lumMod val="75000"/>
                  </a:schemeClr>
                </a:solidFill>
              </a:rPr>
              <a:t>About the Project</a:t>
            </a:r>
            <a:endParaRPr lang="el-GR" sz="2400" b="1" dirty="0">
              <a:solidFill>
                <a:schemeClr val="accent2">
                  <a:lumMod val="75000"/>
                </a:schemeClr>
              </a:solidFill>
            </a:endParaRPr>
          </a:p>
        </p:txBody>
      </p:sp>
      <p:sp>
        <p:nvSpPr>
          <p:cNvPr id="7" name="Scroll: Vertical 6">
            <a:extLst>
              <a:ext uri="{FF2B5EF4-FFF2-40B4-BE49-F238E27FC236}">
                <a16:creationId xmlns:a16="http://schemas.microsoft.com/office/drawing/2014/main" id="{C5028287-45AC-AE66-E44B-1E2EC686261E}"/>
              </a:ext>
            </a:extLst>
          </p:cNvPr>
          <p:cNvSpPr/>
          <p:nvPr/>
        </p:nvSpPr>
        <p:spPr>
          <a:xfrm>
            <a:off x="2024063" y="2629556"/>
            <a:ext cx="6905624" cy="2809219"/>
          </a:xfrm>
          <a:prstGeom prst="verticalScroll">
            <a:avLst/>
          </a:prstGeom>
          <a:solidFill>
            <a:srgbClr val="58AC6E"/>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b="1" dirty="0">
                <a:solidFill>
                  <a:schemeClr val="bg1"/>
                </a:solidFill>
              </a:rPr>
              <a:t>FEM ROM YOUTH ACTION project aims at developing a strategy for the empowerment of </a:t>
            </a:r>
          </a:p>
          <a:p>
            <a:pPr algn="ctr"/>
            <a:r>
              <a:rPr lang="en-US" sz="2800" b="1" dirty="0">
                <a:solidFill>
                  <a:schemeClr val="bg1"/>
                </a:solidFill>
              </a:rPr>
              <a:t>ROMA and Traveler Women and Girls in post-COVID 19 period</a:t>
            </a:r>
            <a:endParaRPr lang="el-GR" sz="2800" b="1" dirty="0">
              <a:solidFill>
                <a:schemeClr val="bg1"/>
              </a:solidFill>
            </a:endParaRPr>
          </a:p>
        </p:txBody>
      </p:sp>
      <p:sp>
        <p:nvSpPr>
          <p:cNvPr id="11" name="Lightning Bolt 10">
            <a:extLst>
              <a:ext uri="{FF2B5EF4-FFF2-40B4-BE49-F238E27FC236}">
                <a16:creationId xmlns:a16="http://schemas.microsoft.com/office/drawing/2014/main" id="{9DAA1CB4-FD50-CD14-47FC-4227BD9CE29D}"/>
              </a:ext>
            </a:extLst>
          </p:cNvPr>
          <p:cNvSpPr/>
          <p:nvPr/>
        </p:nvSpPr>
        <p:spPr>
          <a:xfrm>
            <a:off x="566738" y="2629556"/>
            <a:ext cx="1457325" cy="981075"/>
          </a:xfrm>
          <a:prstGeom prst="lightningBolt">
            <a:avLst/>
          </a:prstGeom>
          <a:solidFill>
            <a:srgbClr val="008D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792242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63ABF2A-EF0D-8160-ECE9-87D401026BA4}"/>
              </a:ext>
            </a:extLst>
          </p:cNvPr>
          <p:cNvSpPr txBox="1"/>
          <p:nvPr/>
        </p:nvSpPr>
        <p:spPr>
          <a:xfrm>
            <a:off x="145527" y="1028050"/>
            <a:ext cx="4569347" cy="461665"/>
          </a:xfrm>
          <a:prstGeom prst="rect">
            <a:avLst/>
          </a:prstGeom>
          <a:noFill/>
          <a:ln w="28575">
            <a:solidFill>
              <a:schemeClr val="accent1">
                <a:lumMod val="40000"/>
                <a:lumOff val="60000"/>
              </a:schemeClr>
            </a:solidFill>
          </a:ln>
        </p:spPr>
        <p:txBody>
          <a:bodyPr wrap="square" rtlCol="0">
            <a:spAutoFit/>
          </a:bodyPr>
          <a:lstStyle/>
          <a:p>
            <a:pPr algn="ctr"/>
            <a:r>
              <a:rPr lang="en-US" sz="2400" b="1" dirty="0">
                <a:solidFill>
                  <a:schemeClr val="accent2">
                    <a:lumMod val="75000"/>
                  </a:schemeClr>
                </a:solidFill>
              </a:rPr>
              <a:t>Project Partners</a:t>
            </a:r>
            <a:endParaRPr lang="el-GR" sz="2400" b="1" dirty="0">
              <a:solidFill>
                <a:schemeClr val="accent2">
                  <a:lumMod val="75000"/>
                </a:schemeClr>
              </a:solidFill>
            </a:endParaRPr>
          </a:p>
        </p:txBody>
      </p:sp>
      <p:sp>
        <p:nvSpPr>
          <p:cNvPr id="3" name="TextBox 2">
            <a:extLst>
              <a:ext uri="{FF2B5EF4-FFF2-40B4-BE49-F238E27FC236}">
                <a16:creationId xmlns:a16="http://schemas.microsoft.com/office/drawing/2014/main" id="{31C7C504-3439-816F-7901-399D6D4E7CD2}"/>
              </a:ext>
            </a:extLst>
          </p:cNvPr>
          <p:cNvSpPr txBox="1"/>
          <p:nvPr/>
        </p:nvSpPr>
        <p:spPr>
          <a:xfrm>
            <a:off x="1083739" y="1876425"/>
            <a:ext cx="8236473" cy="1200329"/>
          </a:xfrm>
          <a:prstGeom prst="rect">
            <a:avLst/>
          </a:prstGeom>
          <a:noFill/>
        </p:spPr>
        <p:txBody>
          <a:bodyPr wrap="square" rtlCol="0">
            <a:spAutoFit/>
          </a:bodyPr>
          <a:lstStyle/>
          <a:p>
            <a:r>
              <a:rPr lang="en-US" dirty="0"/>
              <a:t>FEM ROM YOUTH ACTION project is Cofounded by the European Commission under the Erasmus+ Programme, KA210 – Small Scale Partnerships in Youth</a:t>
            </a:r>
          </a:p>
          <a:p>
            <a:endParaRPr lang="en-US" dirty="0"/>
          </a:p>
          <a:p>
            <a:r>
              <a:rPr lang="en-US" dirty="0"/>
              <a:t>It involves 3 partners from different countries:</a:t>
            </a:r>
            <a:endParaRPr lang="el-GR" dirty="0"/>
          </a:p>
        </p:txBody>
      </p:sp>
      <p:sp>
        <p:nvSpPr>
          <p:cNvPr id="9" name="Rectangle 8">
            <a:extLst>
              <a:ext uri="{FF2B5EF4-FFF2-40B4-BE49-F238E27FC236}">
                <a16:creationId xmlns:a16="http://schemas.microsoft.com/office/drawing/2014/main" id="{A532AEF4-3CAD-C33D-A910-63517D0B5947}"/>
              </a:ext>
            </a:extLst>
          </p:cNvPr>
          <p:cNvSpPr/>
          <p:nvPr/>
        </p:nvSpPr>
        <p:spPr>
          <a:xfrm>
            <a:off x="971550" y="5116379"/>
            <a:ext cx="8458201" cy="109537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Rectangle 9">
            <a:extLst>
              <a:ext uri="{FF2B5EF4-FFF2-40B4-BE49-F238E27FC236}">
                <a16:creationId xmlns:a16="http://schemas.microsoft.com/office/drawing/2014/main" id="{D74A0005-F0DF-EE79-7447-14003D8B4542}"/>
              </a:ext>
            </a:extLst>
          </p:cNvPr>
          <p:cNvSpPr/>
          <p:nvPr/>
        </p:nvSpPr>
        <p:spPr>
          <a:xfrm>
            <a:off x="971550" y="3203946"/>
            <a:ext cx="8458200" cy="1200329"/>
          </a:xfrm>
          <a:prstGeom prst="rect">
            <a:avLst/>
          </a:prstGeom>
          <a:solidFill>
            <a:srgbClr val="008D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028" name="Picture 4" descr="A picture containing logo&#10;&#10;Description automatically generated">
            <a:extLst>
              <a:ext uri="{FF2B5EF4-FFF2-40B4-BE49-F238E27FC236}">
                <a16:creationId xmlns:a16="http://schemas.microsoft.com/office/drawing/2014/main" id="{162BE06B-E50C-A375-C705-5070E357A3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7026" y="3288083"/>
            <a:ext cx="1535905" cy="102207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A picture containing logo&#10;&#10;Description automatically generated">
            <a:extLst>
              <a:ext uri="{FF2B5EF4-FFF2-40B4-BE49-F238E27FC236}">
                <a16:creationId xmlns:a16="http://schemas.microsoft.com/office/drawing/2014/main" id="{B674426E-E971-E494-79CA-26A100D6FE88}"/>
              </a:ext>
            </a:extLst>
          </p:cNvPr>
          <p:cNvPicPr>
            <a:picLocks noChangeAspect="1"/>
          </p:cNvPicPr>
          <p:nvPr/>
        </p:nvPicPr>
        <p:blipFill rotWithShape="1">
          <a:blip r:embed="rId3">
            <a:extLst>
              <a:ext uri="{28A0092B-C50C-407E-A947-70E740481C1C}">
                <a14:useLocalDpi xmlns:a14="http://schemas.microsoft.com/office/drawing/2010/main" val="0"/>
              </a:ext>
            </a:extLst>
          </a:blip>
          <a:srcRect t="19334" b="20388"/>
          <a:stretch/>
        </p:blipFill>
        <p:spPr>
          <a:xfrm>
            <a:off x="6928840" y="3289340"/>
            <a:ext cx="1535905" cy="1024128"/>
          </a:xfrm>
          <a:prstGeom prst="rect">
            <a:avLst/>
          </a:prstGeom>
        </p:spPr>
      </p:pic>
      <p:pic>
        <p:nvPicPr>
          <p:cNvPr id="14" name="Picture 13" descr="Background pattern&#10;&#10;Description automatically generated with low confidence">
            <a:extLst>
              <a:ext uri="{FF2B5EF4-FFF2-40B4-BE49-F238E27FC236}">
                <a16:creationId xmlns:a16="http://schemas.microsoft.com/office/drawing/2014/main" id="{B6CFA04C-B0C3-FB35-A90D-44AD6C45E37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27934" y="3286031"/>
            <a:ext cx="1535905" cy="1024128"/>
          </a:xfrm>
          <a:prstGeom prst="rect">
            <a:avLst/>
          </a:prstGeom>
        </p:spPr>
      </p:pic>
      <p:sp>
        <p:nvSpPr>
          <p:cNvPr id="15" name="TextBox 14">
            <a:extLst>
              <a:ext uri="{FF2B5EF4-FFF2-40B4-BE49-F238E27FC236}">
                <a16:creationId xmlns:a16="http://schemas.microsoft.com/office/drawing/2014/main" id="{828678E6-DD91-9B23-FF95-638AD4119B33}"/>
              </a:ext>
            </a:extLst>
          </p:cNvPr>
          <p:cNvSpPr txBox="1"/>
          <p:nvPr/>
        </p:nvSpPr>
        <p:spPr>
          <a:xfrm>
            <a:off x="1927026" y="4591050"/>
            <a:ext cx="1535905" cy="338554"/>
          </a:xfrm>
          <a:prstGeom prst="rect">
            <a:avLst/>
          </a:prstGeom>
          <a:noFill/>
          <a:ln w="28575">
            <a:solidFill>
              <a:schemeClr val="accent2">
                <a:lumMod val="60000"/>
                <a:lumOff val="40000"/>
              </a:schemeClr>
            </a:solidFill>
          </a:ln>
        </p:spPr>
        <p:txBody>
          <a:bodyPr wrap="square" rtlCol="0">
            <a:spAutoFit/>
          </a:bodyPr>
          <a:lstStyle/>
          <a:p>
            <a:pPr algn="ctr"/>
            <a:r>
              <a:rPr lang="en-US" sz="1600" dirty="0"/>
              <a:t>Greece</a:t>
            </a:r>
            <a:endParaRPr lang="el-GR" sz="1600" dirty="0"/>
          </a:p>
        </p:txBody>
      </p:sp>
      <p:sp>
        <p:nvSpPr>
          <p:cNvPr id="16" name="TextBox 15">
            <a:extLst>
              <a:ext uri="{FF2B5EF4-FFF2-40B4-BE49-F238E27FC236}">
                <a16:creationId xmlns:a16="http://schemas.microsoft.com/office/drawing/2014/main" id="{6E2177E6-CAEE-84A6-B0FB-56007C25D061}"/>
              </a:ext>
            </a:extLst>
          </p:cNvPr>
          <p:cNvSpPr txBox="1"/>
          <p:nvPr/>
        </p:nvSpPr>
        <p:spPr>
          <a:xfrm>
            <a:off x="4427933" y="4591050"/>
            <a:ext cx="1535905" cy="338554"/>
          </a:xfrm>
          <a:prstGeom prst="rect">
            <a:avLst/>
          </a:prstGeom>
          <a:noFill/>
          <a:ln w="28575">
            <a:solidFill>
              <a:schemeClr val="accent2">
                <a:lumMod val="60000"/>
                <a:lumOff val="40000"/>
              </a:schemeClr>
            </a:solidFill>
          </a:ln>
        </p:spPr>
        <p:txBody>
          <a:bodyPr wrap="square" rtlCol="0">
            <a:spAutoFit/>
          </a:bodyPr>
          <a:lstStyle/>
          <a:p>
            <a:pPr algn="ctr"/>
            <a:r>
              <a:rPr lang="en-US" sz="1600" dirty="0"/>
              <a:t>Belgium</a:t>
            </a:r>
            <a:endParaRPr lang="el-GR" sz="1600" dirty="0"/>
          </a:p>
        </p:txBody>
      </p:sp>
      <p:sp>
        <p:nvSpPr>
          <p:cNvPr id="17" name="TextBox 16">
            <a:extLst>
              <a:ext uri="{FF2B5EF4-FFF2-40B4-BE49-F238E27FC236}">
                <a16:creationId xmlns:a16="http://schemas.microsoft.com/office/drawing/2014/main" id="{AC1D56C0-3FC0-DF0E-58F4-BA01C13C1253}"/>
              </a:ext>
            </a:extLst>
          </p:cNvPr>
          <p:cNvSpPr txBox="1"/>
          <p:nvPr/>
        </p:nvSpPr>
        <p:spPr>
          <a:xfrm>
            <a:off x="6928840" y="4591050"/>
            <a:ext cx="1535905" cy="338554"/>
          </a:xfrm>
          <a:prstGeom prst="rect">
            <a:avLst/>
          </a:prstGeom>
          <a:noFill/>
          <a:ln w="28575">
            <a:solidFill>
              <a:schemeClr val="accent2">
                <a:lumMod val="60000"/>
                <a:lumOff val="40000"/>
              </a:schemeClr>
            </a:solidFill>
          </a:ln>
        </p:spPr>
        <p:txBody>
          <a:bodyPr wrap="square" rtlCol="0">
            <a:spAutoFit/>
          </a:bodyPr>
          <a:lstStyle/>
          <a:p>
            <a:pPr algn="ctr"/>
            <a:r>
              <a:rPr lang="en-US" sz="1600" dirty="0"/>
              <a:t>Sweden</a:t>
            </a:r>
            <a:endParaRPr lang="el-GR" sz="1600" dirty="0"/>
          </a:p>
        </p:txBody>
      </p:sp>
      <p:pic>
        <p:nvPicPr>
          <p:cNvPr id="18" name="Picture 17" descr="Logo, company name&#10;&#10;Description automatically generated">
            <a:extLst>
              <a:ext uri="{FF2B5EF4-FFF2-40B4-BE49-F238E27FC236}">
                <a16:creationId xmlns:a16="http://schemas.microsoft.com/office/drawing/2014/main" id="{F5ED139A-EAFC-C808-11C6-C965F7C2430E}"/>
              </a:ext>
            </a:extLst>
          </p:cNvPr>
          <p:cNvPicPr>
            <a:picLocks noChangeAspect="1"/>
          </p:cNvPicPr>
          <p:nvPr/>
        </p:nvPicPr>
        <p:blipFill rotWithShape="1">
          <a:blip r:embed="rId5">
            <a:extLst>
              <a:ext uri="{28A0092B-C50C-407E-A947-70E740481C1C}">
                <a14:useLocalDpi xmlns:a14="http://schemas.microsoft.com/office/drawing/2010/main" val="0"/>
              </a:ext>
            </a:extLst>
          </a:blip>
          <a:srcRect l="18749" t="38472" r="17362" b="39861"/>
          <a:stretch/>
        </p:blipFill>
        <p:spPr>
          <a:xfrm>
            <a:off x="1801459" y="5375599"/>
            <a:ext cx="1787038" cy="606040"/>
          </a:xfrm>
          <a:prstGeom prst="rect">
            <a:avLst/>
          </a:prstGeom>
        </p:spPr>
      </p:pic>
      <p:pic>
        <p:nvPicPr>
          <p:cNvPr id="19" name="Picture 18" descr="A picture containing text, window&#10;&#10;Description automatically generated">
            <a:extLst>
              <a:ext uri="{FF2B5EF4-FFF2-40B4-BE49-F238E27FC236}">
                <a16:creationId xmlns:a16="http://schemas.microsoft.com/office/drawing/2014/main" id="{69B99FF7-7C11-3ED3-D166-EC23C47B6A2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14874" y="5196685"/>
            <a:ext cx="963868" cy="963868"/>
          </a:xfrm>
          <a:prstGeom prst="rect">
            <a:avLst/>
          </a:prstGeom>
        </p:spPr>
      </p:pic>
      <p:pic>
        <p:nvPicPr>
          <p:cNvPr id="20" name="Picture 19" descr="A red and black sign&#10;&#10;Description automatically generated with medium confidence">
            <a:extLst>
              <a:ext uri="{FF2B5EF4-FFF2-40B4-BE49-F238E27FC236}">
                <a16:creationId xmlns:a16="http://schemas.microsoft.com/office/drawing/2014/main" id="{F6CC1063-CA80-3563-E498-467EF8BC6C7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899069" y="5425003"/>
            <a:ext cx="1565676" cy="507231"/>
          </a:xfrm>
          <a:prstGeom prst="rect">
            <a:avLst/>
          </a:prstGeom>
        </p:spPr>
      </p:pic>
      <p:pic>
        <p:nvPicPr>
          <p:cNvPr id="21" name="Picture 20" descr="Graphical user interface&#10;&#10;Description automatically generated with medium confidence">
            <a:extLst>
              <a:ext uri="{FF2B5EF4-FFF2-40B4-BE49-F238E27FC236}">
                <a16:creationId xmlns:a16="http://schemas.microsoft.com/office/drawing/2014/main" id="{87DDDAEB-A366-D21C-3736-A432B5DBB488}"/>
              </a:ext>
            </a:extLst>
          </p:cNvPr>
          <p:cNvPicPr>
            <a:picLocks noChangeAspect="1"/>
          </p:cNvPicPr>
          <p:nvPr/>
        </p:nvPicPr>
        <p:blipFill>
          <a:blip r:embed="rId8"/>
          <a:stretch>
            <a:fillRect/>
          </a:stretch>
        </p:blipFill>
        <p:spPr>
          <a:xfrm>
            <a:off x="1" y="1"/>
            <a:ext cx="1811776" cy="381000"/>
          </a:xfrm>
          <a:prstGeom prst="rect">
            <a:avLst/>
          </a:prstGeom>
        </p:spPr>
      </p:pic>
    </p:spTree>
    <p:extLst>
      <p:ext uri="{BB962C8B-B14F-4D97-AF65-F5344CB8AC3E}">
        <p14:creationId xmlns:p14="http://schemas.microsoft.com/office/powerpoint/2010/main" val="1911404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lowchart: Connector 8">
            <a:extLst>
              <a:ext uri="{FF2B5EF4-FFF2-40B4-BE49-F238E27FC236}">
                <a16:creationId xmlns:a16="http://schemas.microsoft.com/office/drawing/2014/main" id="{08597F5D-1B70-B9AE-564C-740FDFF5895C}"/>
              </a:ext>
            </a:extLst>
          </p:cNvPr>
          <p:cNvSpPr/>
          <p:nvPr/>
        </p:nvSpPr>
        <p:spPr>
          <a:xfrm>
            <a:off x="2923997" y="1362076"/>
            <a:ext cx="4715231" cy="4524374"/>
          </a:xfrm>
          <a:prstGeom prst="flowChartConnector">
            <a:avLst/>
          </a:prstGeom>
          <a:solidFill>
            <a:srgbClr val="B6DF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Objectives</a:t>
            </a:r>
            <a:endParaRPr lang="el-GR" sz="3600" dirty="0"/>
          </a:p>
        </p:txBody>
      </p:sp>
      <p:sp>
        <p:nvSpPr>
          <p:cNvPr id="2" name="Rectangle: Rounded Corners 1">
            <a:extLst>
              <a:ext uri="{FF2B5EF4-FFF2-40B4-BE49-F238E27FC236}">
                <a16:creationId xmlns:a16="http://schemas.microsoft.com/office/drawing/2014/main" id="{9546EDA6-E141-5F5D-0A35-EED652358DC5}"/>
              </a:ext>
            </a:extLst>
          </p:cNvPr>
          <p:cNvSpPr/>
          <p:nvPr/>
        </p:nvSpPr>
        <p:spPr>
          <a:xfrm>
            <a:off x="5324475" y="4248150"/>
            <a:ext cx="4058783" cy="2333624"/>
          </a:xfrm>
          <a:prstGeom prst="roundRect">
            <a:avLst/>
          </a:prstGeom>
          <a:solidFill>
            <a:schemeClr val="bg1"/>
          </a:solidFill>
          <a:effectLst>
            <a:softEdge rad="127000"/>
          </a:effectLst>
        </p:spPr>
        <p:style>
          <a:lnRef idx="2">
            <a:schemeClr val="accent1"/>
          </a:lnRef>
          <a:fillRef idx="1">
            <a:schemeClr val="lt1"/>
          </a:fillRef>
          <a:effectRef idx="0">
            <a:schemeClr val="accent1"/>
          </a:effectRef>
          <a:fontRef idx="minor">
            <a:schemeClr val="dk1"/>
          </a:fontRef>
        </p:style>
        <p:txBody>
          <a:bodyPr rtlCol="0" anchor="ctr"/>
          <a:lstStyle/>
          <a:p>
            <a:pPr marL="285750" indent="-285750" algn="just">
              <a:spcBef>
                <a:spcPts val="600"/>
              </a:spcBef>
              <a:spcAft>
                <a:spcPts val="600"/>
              </a:spcAft>
              <a:buClr>
                <a:schemeClr val="accent1">
                  <a:lumMod val="50000"/>
                </a:schemeClr>
              </a:buClr>
              <a:buFont typeface="Wingdings" panose="05000000000000000000" pitchFamily="2" charset="2"/>
              <a:buChar char="ü"/>
            </a:pPr>
            <a:r>
              <a:rPr lang="en-US" sz="1400" dirty="0">
                <a:solidFill>
                  <a:srgbClr val="00A7E2"/>
                </a:solidFill>
              </a:rPr>
              <a:t>Policy planning and strategy proposal for Roma and Traveler Feminism and Youth Activism on local, regional, national and international level</a:t>
            </a:r>
          </a:p>
          <a:p>
            <a:pPr marL="285750" indent="-285750" algn="just">
              <a:spcBef>
                <a:spcPts val="600"/>
              </a:spcBef>
              <a:spcAft>
                <a:spcPts val="600"/>
              </a:spcAft>
              <a:buClr>
                <a:schemeClr val="accent1">
                  <a:lumMod val="50000"/>
                </a:schemeClr>
              </a:buClr>
              <a:buFont typeface="Wingdings" panose="05000000000000000000" pitchFamily="2" charset="2"/>
              <a:buChar char="ü"/>
            </a:pPr>
            <a:r>
              <a:rPr lang="en-US" sz="1400" dirty="0">
                <a:solidFill>
                  <a:srgbClr val="00A7E2"/>
                </a:solidFill>
              </a:rPr>
              <a:t>Policy recommendations for Roman Youth Action</a:t>
            </a:r>
            <a:endParaRPr lang="el-GR" sz="1400" dirty="0">
              <a:solidFill>
                <a:srgbClr val="00A7E2"/>
              </a:solidFill>
            </a:endParaRPr>
          </a:p>
        </p:txBody>
      </p:sp>
      <p:sp>
        <p:nvSpPr>
          <p:cNvPr id="8" name="Rectangle: Rounded Corners 7">
            <a:extLst>
              <a:ext uri="{FF2B5EF4-FFF2-40B4-BE49-F238E27FC236}">
                <a16:creationId xmlns:a16="http://schemas.microsoft.com/office/drawing/2014/main" id="{4059CB69-8FE2-DC79-3730-460722E68C0D}"/>
              </a:ext>
            </a:extLst>
          </p:cNvPr>
          <p:cNvSpPr/>
          <p:nvPr/>
        </p:nvSpPr>
        <p:spPr>
          <a:xfrm>
            <a:off x="-1" y="714375"/>
            <a:ext cx="5029201" cy="2714625"/>
          </a:xfrm>
          <a:prstGeom prst="roundRect">
            <a:avLst/>
          </a:prstGeom>
          <a:solidFill>
            <a:schemeClr val="bg1"/>
          </a:solidFill>
          <a:effectLst>
            <a:softEdge rad="127000"/>
          </a:effectLst>
        </p:spPr>
        <p:style>
          <a:lnRef idx="2">
            <a:schemeClr val="accent1"/>
          </a:lnRef>
          <a:fillRef idx="1">
            <a:schemeClr val="lt1"/>
          </a:fillRef>
          <a:effectRef idx="0">
            <a:schemeClr val="accent1"/>
          </a:effectRef>
          <a:fontRef idx="minor">
            <a:schemeClr val="dk1"/>
          </a:fontRef>
        </p:style>
        <p:txBody>
          <a:bodyPr rtlCol="0" anchor="ctr"/>
          <a:lstStyle/>
          <a:p>
            <a:pPr marL="285750" indent="-285750" algn="just">
              <a:spcBef>
                <a:spcPts val="600"/>
              </a:spcBef>
              <a:spcAft>
                <a:spcPts val="600"/>
              </a:spcAft>
              <a:buClr>
                <a:schemeClr val="accent1">
                  <a:lumMod val="50000"/>
                </a:schemeClr>
              </a:buClr>
              <a:buFont typeface="Wingdings" panose="05000000000000000000" pitchFamily="2" charset="2"/>
              <a:buChar char="ü"/>
            </a:pPr>
            <a:r>
              <a:rPr lang="en-US" sz="1400" dirty="0">
                <a:solidFill>
                  <a:srgbClr val="00A7E2"/>
                </a:solidFill>
              </a:rPr>
              <a:t>Mapping the situation and drawing lessons from the Covid-19 crisis by bringing together Romani women, stakeholders and public sector representatives</a:t>
            </a:r>
          </a:p>
          <a:p>
            <a:pPr marL="285750" indent="-285750" algn="just">
              <a:spcBef>
                <a:spcPts val="600"/>
              </a:spcBef>
              <a:spcAft>
                <a:spcPts val="600"/>
              </a:spcAft>
              <a:buClr>
                <a:schemeClr val="accent1">
                  <a:lumMod val="50000"/>
                </a:schemeClr>
              </a:buClr>
              <a:buFont typeface="Wingdings" panose="05000000000000000000" pitchFamily="2" charset="2"/>
              <a:buChar char="ü"/>
            </a:pPr>
            <a:r>
              <a:rPr lang="en-US" sz="1400" dirty="0">
                <a:solidFill>
                  <a:srgbClr val="00A7E2"/>
                </a:solidFill>
              </a:rPr>
              <a:t>Updating and upgrading National Roma Integration Strategies in partner countries</a:t>
            </a:r>
          </a:p>
          <a:p>
            <a:pPr marL="285750" indent="-285750" algn="just">
              <a:spcBef>
                <a:spcPts val="600"/>
              </a:spcBef>
              <a:spcAft>
                <a:spcPts val="600"/>
              </a:spcAft>
              <a:buClr>
                <a:schemeClr val="accent1">
                  <a:lumMod val="50000"/>
                </a:schemeClr>
              </a:buClr>
              <a:buFont typeface="Wingdings" panose="05000000000000000000" pitchFamily="2" charset="2"/>
              <a:buChar char="ü"/>
            </a:pPr>
            <a:r>
              <a:rPr lang="en-US" sz="1400" dirty="0">
                <a:solidFill>
                  <a:srgbClr val="00A7E2"/>
                </a:solidFill>
              </a:rPr>
              <a:t>Researching and elaborating on the good practices used to support Romani women and youth in Europe</a:t>
            </a:r>
          </a:p>
        </p:txBody>
      </p:sp>
      <p:pic>
        <p:nvPicPr>
          <p:cNvPr id="10" name="Picture 9" descr="Graphical user interface&#10;&#10;Description automatically generated with medium confidence">
            <a:extLst>
              <a:ext uri="{FF2B5EF4-FFF2-40B4-BE49-F238E27FC236}">
                <a16:creationId xmlns:a16="http://schemas.microsoft.com/office/drawing/2014/main" id="{D0758B53-27D3-413A-A779-92E2ED6C754B}"/>
              </a:ext>
            </a:extLst>
          </p:cNvPr>
          <p:cNvPicPr>
            <a:picLocks noChangeAspect="1"/>
          </p:cNvPicPr>
          <p:nvPr/>
        </p:nvPicPr>
        <p:blipFill>
          <a:blip r:embed="rId2"/>
          <a:stretch>
            <a:fillRect/>
          </a:stretch>
        </p:blipFill>
        <p:spPr>
          <a:xfrm>
            <a:off x="1" y="1"/>
            <a:ext cx="1811776" cy="381000"/>
          </a:xfrm>
          <a:prstGeom prst="rect">
            <a:avLst/>
          </a:prstGeom>
        </p:spPr>
      </p:pic>
    </p:spTree>
    <p:extLst>
      <p:ext uri="{BB962C8B-B14F-4D97-AF65-F5344CB8AC3E}">
        <p14:creationId xmlns:p14="http://schemas.microsoft.com/office/powerpoint/2010/main" val="3643779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 calcmode="lin" valueType="num">
                                      <p:cBhvr>
                                        <p:cTn id="14"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8">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 calcmode="lin" valueType="num">
                                      <p:cBhvr>
                                        <p:cTn id="21"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8">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0" end="0"/>
                                            </p:txEl>
                                          </p:spTgt>
                                        </p:tgtEl>
                                        <p:attrNameLst>
                                          <p:attrName>style.visibility</p:attrName>
                                        </p:attrNameLst>
                                      </p:cBhvr>
                                      <p:to>
                                        <p:strVal val="visible"/>
                                      </p:to>
                                    </p:set>
                                    <p:anim calcmode="lin" valueType="num">
                                      <p:cBhvr>
                                        <p:cTn id="28"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30" dur="500"/>
                                        <p:tgtEl>
                                          <p:spTgt spid="2">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
                                            <p:txEl>
                                              <p:pRg st="1" end="1"/>
                                            </p:txEl>
                                          </p:spTgt>
                                        </p:tgtEl>
                                        <p:attrNameLst>
                                          <p:attrName>style.visibility</p:attrName>
                                        </p:attrNameLst>
                                      </p:cBhvr>
                                      <p:to>
                                        <p:strVal val="visible"/>
                                      </p:to>
                                    </p:set>
                                    <p:anim calcmode="lin" valueType="num">
                                      <p:cBhvr>
                                        <p:cTn id="35"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3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5860CC-046D-670E-637D-71EA421F638C}"/>
              </a:ext>
            </a:extLst>
          </p:cNvPr>
          <p:cNvSpPr/>
          <p:nvPr/>
        </p:nvSpPr>
        <p:spPr>
          <a:xfrm>
            <a:off x="2134405" y="-8248"/>
            <a:ext cx="6543675" cy="6858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l-GR"/>
          </a:p>
        </p:txBody>
      </p:sp>
      <p:sp>
        <p:nvSpPr>
          <p:cNvPr id="9" name="Θέση περιεχομένου 2">
            <a:extLst>
              <a:ext uri="{FF2B5EF4-FFF2-40B4-BE49-F238E27FC236}">
                <a16:creationId xmlns:a16="http://schemas.microsoft.com/office/drawing/2014/main" id="{3EDBEC23-95F3-D6B8-A832-9D3BB34F2446}"/>
              </a:ext>
            </a:extLst>
          </p:cNvPr>
          <p:cNvSpPr txBox="1">
            <a:spLocks/>
          </p:cNvSpPr>
          <p:nvPr/>
        </p:nvSpPr>
        <p:spPr>
          <a:xfrm>
            <a:off x="2163998" y="1261703"/>
            <a:ext cx="6431605" cy="413667"/>
          </a:xfrm>
          <a:prstGeom prst="rect">
            <a:avLst/>
          </a:prstGeom>
        </p:spPr>
        <p:txBody>
          <a:bodyPr vert="horz" lIns="91440" tIns="45720" rIns="91440" bIns="45720" rtlCol="0" anchor="t">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a:lnSpc>
                <a:spcPct val="120000"/>
              </a:lnSpc>
              <a:spcBef>
                <a:spcPts val="0"/>
              </a:spcBef>
            </a:pPr>
            <a:r>
              <a:rPr lang="en-US" b="1" dirty="0">
                <a:solidFill>
                  <a:schemeClr val="bg1"/>
                </a:solidFill>
                <a:effectLst>
                  <a:outerShdw blurRad="38100" dist="38100" dir="2700000" algn="tl">
                    <a:srgbClr val="000000">
                      <a:alpha val="43137"/>
                    </a:srgbClr>
                  </a:outerShdw>
                </a:effectLst>
              </a:rPr>
              <a:t>Activity 1: Opening Meeting of the Project</a:t>
            </a:r>
          </a:p>
        </p:txBody>
      </p:sp>
      <p:sp>
        <p:nvSpPr>
          <p:cNvPr id="10" name="TextBox 9">
            <a:extLst>
              <a:ext uri="{FF2B5EF4-FFF2-40B4-BE49-F238E27FC236}">
                <a16:creationId xmlns:a16="http://schemas.microsoft.com/office/drawing/2014/main" id="{395E6170-420A-BE7C-CEDB-8D3307E22FDA}"/>
              </a:ext>
            </a:extLst>
          </p:cNvPr>
          <p:cNvSpPr txBox="1"/>
          <p:nvPr/>
        </p:nvSpPr>
        <p:spPr>
          <a:xfrm>
            <a:off x="281504" y="727153"/>
            <a:ext cx="5042263" cy="369332"/>
          </a:xfrm>
          <a:prstGeom prst="rect">
            <a:avLst/>
          </a:prstGeom>
          <a:solidFill>
            <a:schemeClr val="accent1">
              <a:lumMod val="20000"/>
              <a:lumOff val="80000"/>
            </a:schemeClr>
          </a:solidFill>
        </p:spPr>
        <p:txBody>
          <a:bodyPr wrap="square" rtlCol="0">
            <a:spAutoFit/>
          </a:bodyPr>
          <a:lstStyle/>
          <a:p>
            <a:pPr algn="ctr"/>
            <a:r>
              <a:rPr lang="en-US" b="1" dirty="0">
                <a:solidFill>
                  <a:schemeClr val="accent1">
                    <a:lumMod val="50000"/>
                  </a:schemeClr>
                </a:solidFill>
                <a:latin typeface="Georgia" panose="02040502050405020303" pitchFamily="18" charset="0"/>
              </a:rPr>
              <a:t>ACTIVITIES</a:t>
            </a:r>
          </a:p>
        </p:txBody>
      </p:sp>
      <p:sp>
        <p:nvSpPr>
          <p:cNvPr id="11" name="Θέση περιεχομένου 2">
            <a:extLst>
              <a:ext uri="{FF2B5EF4-FFF2-40B4-BE49-F238E27FC236}">
                <a16:creationId xmlns:a16="http://schemas.microsoft.com/office/drawing/2014/main" id="{A0074105-8A30-95C1-AE26-B8C9FDCEA316}"/>
              </a:ext>
            </a:extLst>
          </p:cNvPr>
          <p:cNvSpPr txBox="1">
            <a:spLocks/>
          </p:cNvSpPr>
          <p:nvPr/>
        </p:nvSpPr>
        <p:spPr>
          <a:xfrm>
            <a:off x="2134405" y="1821414"/>
            <a:ext cx="6431604" cy="381000"/>
          </a:xfrm>
          <a:prstGeom prst="rect">
            <a:avLst/>
          </a:prstGeom>
        </p:spPr>
        <p:txBody>
          <a:bodyPr vert="horz" lIns="91440" tIns="45720" rIns="91440" bIns="45720" rtlCol="0" anchor="t">
            <a:noAutofit/>
          </a:bodyPr>
          <a:lstStyle>
            <a:defPPr>
              <a:defRPr lang="en-US"/>
            </a:defPPr>
            <a:lvl1pPr marL="342900" indent="-342900">
              <a:lnSpc>
                <a:spcPct val="120000"/>
              </a:lnSpc>
              <a:spcBef>
                <a:spcPts val="0"/>
              </a:spcBef>
              <a:spcAft>
                <a:spcPts val="0"/>
              </a:spcAft>
              <a:buClr>
                <a:schemeClr val="accent1"/>
              </a:buClr>
              <a:buSzPct val="80000"/>
              <a:buFont typeface="Wingdings 3" charset="2"/>
              <a:buChar char=""/>
              <a:defRPr b="1" i="0">
                <a:solidFill>
                  <a:schemeClr val="bg1"/>
                </a:solidFill>
                <a:effectLst>
                  <a:outerShdw blurRad="38100" dist="38100" dir="2700000" algn="tl">
                    <a:srgbClr val="000000">
                      <a:alpha val="43137"/>
                    </a:srgbClr>
                  </a:outerShdw>
                </a:effectLst>
              </a:defRPr>
            </a:lvl1pPr>
            <a:lvl2pPr marL="742950" indent="-285750">
              <a:spcBef>
                <a:spcPts val="1000"/>
              </a:spcBef>
              <a:spcAft>
                <a:spcPts val="0"/>
              </a:spcAft>
              <a:buClr>
                <a:schemeClr val="accent1"/>
              </a:buClr>
              <a:buSzPct val="80000"/>
              <a:buFont typeface="Wingdings 3" charset="2"/>
              <a:buChar char=""/>
              <a:defRPr sz="1600" b="0" i="0">
                <a:solidFill>
                  <a:schemeClr val="tx1">
                    <a:lumMod val="75000"/>
                    <a:lumOff val="25000"/>
                  </a:schemeClr>
                </a:solidFill>
              </a:defRPr>
            </a:lvl2pPr>
            <a:lvl3pPr marL="1143000" indent="-228600">
              <a:spcBef>
                <a:spcPts val="1000"/>
              </a:spcBef>
              <a:spcAft>
                <a:spcPts val="0"/>
              </a:spcAft>
              <a:buClr>
                <a:schemeClr val="accent1"/>
              </a:buClr>
              <a:buSzPct val="80000"/>
              <a:buFont typeface="Wingdings 3" charset="2"/>
              <a:buChar char=""/>
              <a:defRPr sz="1400" b="0" i="0">
                <a:solidFill>
                  <a:schemeClr val="tx1">
                    <a:lumMod val="75000"/>
                    <a:lumOff val="25000"/>
                  </a:schemeClr>
                </a:solidFill>
              </a:defRPr>
            </a:lvl3pPr>
            <a:lvl4pPr marL="16002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4pPr>
            <a:lvl5pPr marL="20574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5pPr>
            <a:lvl6pPr marL="25146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6pPr>
            <a:lvl7pPr marL="29718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7pPr>
            <a:lvl8pPr marL="34290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8pPr>
            <a:lvl9pPr marL="38862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9pPr>
          </a:lstStyle>
          <a:p>
            <a:r>
              <a:rPr lang="en-US" dirty="0"/>
              <a:t>Activity 2: Overall Management and Coordination</a:t>
            </a:r>
          </a:p>
        </p:txBody>
      </p:sp>
      <p:sp>
        <p:nvSpPr>
          <p:cNvPr id="12" name="Θέση περιεχομένου 2">
            <a:extLst>
              <a:ext uri="{FF2B5EF4-FFF2-40B4-BE49-F238E27FC236}">
                <a16:creationId xmlns:a16="http://schemas.microsoft.com/office/drawing/2014/main" id="{24E4E699-5D0B-58F1-9740-61600F559708}"/>
              </a:ext>
            </a:extLst>
          </p:cNvPr>
          <p:cNvSpPr txBox="1">
            <a:spLocks/>
          </p:cNvSpPr>
          <p:nvPr/>
        </p:nvSpPr>
        <p:spPr>
          <a:xfrm>
            <a:off x="2134405" y="2440250"/>
            <a:ext cx="6527672" cy="649494"/>
          </a:xfrm>
          <a:prstGeom prst="rect">
            <a:avLst/>
          </a:prstGeom>
        </p:spPr>
        <p:txBody>
          <a:bodyPr vert="horz" lIns="91440" tIns="45720" rIns="91440" bIns="45720" rtlCol="0" anchor="t">
            <a:noAutofit/>
          </a:bodyPr>
          <a:lstStyle>
            <a:defPPr>
              <a:defRPr lang="en-US"/>
            </a:defPPr>
            <a:lvl1pPr marL="342900" indent="-342900">
              <a:lnSpc>
                <a:spcPct val="120000"/>
              </a:lnSpc>
              <a:spcBef>
                <a:spcPts val="0"/>
              </a:spcBef>
              <a:spcAft>
                <a:spcPts val="0"/>
              </a:spcAft>
              <a:buClr>
                <a:schemeClr val="accent1"/>
              </a:buClr>
              <a:buSzPct val="80000"/>
              <a:buFont typeface="Wingdings 3" charset="2"/>
              <a:buChar char=""/>
              <a:defRPr b="1" i="0">
                <a:solidFill>
                  <a:schemeClr val="bg1"/>
                </a:solidFill>
                <a:effectLst>
                  <a:outerShdw blurRad="38100" dist="38100" dir="2700000" algn="tl">
                    <a:srgbClr val="000000">
                      <a:alpha val="43137"/>
                    </a:srgbClr>
                  </a:outerShdw>
                </a:effectLst>
              </a:defRPr>
            </a:lvl1pPr>
            <a:lvl2pPr marL="742950" indent="-285750">
              <a:spcBef>
                <a:spcPts val="1000"/>
              </a:spcBef>
              <a:spcAft>
                <a:spcPts val="0"/>
              </a:spcAft>
              <a:buClr>
                <a:schemeClr val="accent1"/>
              </a:buClr>
              <a:buSzPct val="80000"/>
              <a:buFont typeface="Wingdings 3" charset="2"/>
              <a:buChar char=""/>
              <a:defRPr sz="1600" b="0" i="0">
                <a:solidFill>
                  <a:schemeClr val="tx1">
                    <a:lumMod val="75000"/>
                    <a:lumOff val="25000"/>
                  </a:schemeClr>
                </a:solidFill>
              </a:defRPr>
            </a:lvl2pPr>
            <a:lvl3pPr marL="1143000" indent="-228600">
              <a:spcBef>
                <a:spcPts val="1000"/>
              </a:spcBef>
              <a:spcAft>
                <a:spcPts val="0"/>
              </a:spcAft>
              <a:buClr>
                <a:schemeClr val="accent1"/>
              </a:buClr>
              <a:buSzPct val="80000"/>
              <a:buFont typeface="Wingdings 3" charset="2"/>
              <a:buChar char=""/>
              <a:defRPr sz="1400" b="0" i="0">
                <a:solidFill>
                  <a:schemeClr val="tx1">
                    <a:lumMod val="75000"/>
                    <a:lumOff val="25000"/>
                  </a:schemeClr>
                </a:solidFill>
              </a:defRPr>
            </a:lvl3pPr>
            <a:lvl4pPr marL="16002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4pPr>
            <a:lvl5pPr marL="20574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5pPr>
            <a:lvl6pPr marL="25146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6pPr>
            <a:lvl7pPr marL="29718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7pPr>
            <a:lvl8pPr marL="34290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8pPr>
            <a:lvl9pPr marL="38862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9pPr>
          </a:lstStyle>
          <a:p>
            <a:r>
              <a:rPr lang="en-US" dirty="0"/>
              <a:t>Activity </a:t>
            </a:r>
            <a:r>
              <a:rPr lang="el-GR" dirty="0"/>
              <a:t>3</a:t>
            </a:r>
            <a:r>
              <a:rPr lang="en-US" dirty="0"/>
              <a:t>: Creation of local action groups of Romani Women</a:t>
            </a:r>
          </a:p>
        </p:txBody>
      </p:sp>
      <p:sp>
        <p:nvSpPr>
          <p:cNvPr id="13" name="Θέση περιεχομένου 2">
            <a:extLst>
              <a:ext uri="{FF2B5EF4-FFF2-40B4-BE49-F238E27FC236}">
                <a16:creationId xmlns:a16="http://schemas.microsoft.com/office/drawing/2014/main" id="{0920F651-85AC-605A-97F9-6509AFB68E06}"/>
              </a:ext>
            </a:extLst>
          </p:cNvPr>
          <p:cNvSpPr txBox="1">
            <a:spLocks/>
          </p:cNvSpPr>
          <p:nvPr/>
        </p:nvSpPr>
        <p:spPr>
          <a:xfrm>
            <a:off x="2163998" y="3089744"/>
            <a:ext cx="6431606" cy="369332"/>
          </a:xfrm>
          <a:prstGeom prst="rect">
            <a:avLst/>
          </a:prstGeom>
        </p:spPr>
        <p:txBody>
          <a:bodyPr vert="horz" lIns="91440" tIns="45720" rIns="91440" bIns="45720" rtlCol="0" anchor="t">
            <a:noAutofit/>
          </a:bodyPr>
          <a:lstStyle>
            <a:defPPr>
              <a:defRPr lang="en-US"/>
            </a:defPPr>
            <a:lvl1pPr marL="342900" indent="-342900">
              <a:lnSpc>
                <a:spcPct val="120000"/>
              </a:lnSpc>
              <a:spcBef>
                <a:spcPts val="0"/>
              </a:spcBef>
              <a:spcAft>
                <a:spcPts val="0"/>
              </a:spcAft>
              <a:buClr>
                <a:schemeClr val="accent1"/>
              </a:buClr>
              <a:buSzPct val="80000"/>
              <a:buFont typeface="Wingdings 3" charset="2"/>
              <a:buChar char=""/>
              <a:defRPr b="1" i="0">
                <a:solidFill>
                  <a:schemeClr val="bg1"/>
                </a:solidFill>
                <a:effectLst>
                  <a:outerShdw blurRad="38100" dist="38100" dir="2700000" algn="tl">
                    <a:srgbClr val="000000">
                      <a:alpha val="43137"/>
                    </a:srgbClr>
                  </a:outerShdw>
                </a:effectLst>
              </a:defRPr>
            </a:lvl1pPr>
            <a:lvl2pPr marL="742950" indent="-285750">
              <a:spcBef>
                <a:spcPts val="1000"/>
              </a:spcBef>
              <a:spcAft>
                <a:spcPts val="0"/>
              </a:spcAft>
              <a:buClr>
                <a:schemeClr val="accent1"/>
              </a:buClr>
              <a:buSzPct val="80000"/>
              <a:buFont typeface="Wingdings 3" charset="2"/>
              <a:buChar char=""/>
              <a:defRPr sz="1600" b="0" i="0">
                <a:solidFill>
                  <a:schemeClr val="tx1">
                    <a:lumMod val="75000"/>
                    <a:lumOff val="25000"/>
                  </a:schemeClr>
                </a:solidFill>
              </a:defRPr>
            </a:lvl2pPr>
            <a:lvl3pPr marL="1143000" indent="-228600">
              <a:spcBef>
                <a:spcPts val="1000"/>
              </a:spcBef>
              <a:spcAft>
                <a:spcPts val="0"/>
              </a:spcAft>
              <a:buClr>
                <a:schemeClr val="accent1"/>
              </a:buClr>
              <a:buSzPct val="80000"/>
              <a:buFont typeface="Wingdings 3" charset="2"/>
              <a:buChar char=""/>
              <a:defRPr sz="1400" b="0" i="0">
                <a:solidFill>
                  <a:schemeClr val="tx1">
                    <a:lumMod val="75000"/>
                    <a:lumOff val="25000"/>
                  </a:schemeClr>
                </a:solidFill>
              </a:defRPr>
            </a:lvl3pPr>
            <a:lvl4pPr marL="16002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4pPr>
            <a:lvl5pPr marL="20574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5pPr>
            <a:lvl6pPr marL="25146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6pPr>
            <a:lvl7pPr marL="29718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7pPr>
            <a:lvl8pPr marL="34290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8pPr>
            <a:lvl9pPr marL="38862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9pPr>
          </a:lstStyle>
          <a:p>
            <a:r>
              <a:rPr lang="en-US" dirty="0"/>
              <a:t>Activity 4: Overall Report on the Current Situation</a:t>
            </a:r>
          </a:p>
        </p:txBody>
      </p:sp>
      <p:sp>
        <p:nvSpPr>
          <p:cNvPr id="14" name="Θέση περιεχομένου 2">
            <a:extLst>
              <a:ext uri="{FF2B5EF4-FFF2-40B4-BE49-F238E27FC236}">
                <a16:creationId xmlns:a16="http://schemas.microsoft.com/office/drawing/2014/main" id="{413EBD37-9266-E7AA-528F-C16D4A2D629C}"/>
              </a:ext>
            </a:extLst>
          </p:cNvPr>
          <p:cNvSpPr txBox="1">
            <a:spLocks/>
          </p:cNvSpPr>
          <p:nvPr/>
        </p:nvSpPr>
        <p:spPr>
          <a:xfrm>
            <a:off x="2163998" y="3558515"/>
            <a:ext cx="6447608" cy="610757"/>
          </a:xfrm>
          <a:prstGeom prst="rect">
            <a:avLst/>
          </a:prstGeom>
          <a:ln>
            <a:noFill/>
          </a:ln>
        </p:spPr>
        <p:txBody>
          <a:bodyPr vert="horz" lIns="91440" tIns="45720" rIns="91440" bIns="45720" rtlCol="0" anchor="t">
            <a:noAutofit/>
          </a:bodyPr>
          <a:lstStyle>
            <a:defPPr>
              <a:defRPr lang="en-US"/>
            </a:defPPr>
            <a:lvl1pPr marL="342900" indent="-342900">
              <a:lnSpc>
                <a:spcPct val="120000"/>
              </a:lnSpc>
              <a:spcBef>
                <a:spcPts val="0"/>
              </a:spcBef>
              <a:spcAft>
                <a:spcPts val="0"/>
              </a:spcAft>
              <a:buClr>
                <a:schemeClr val="accent1"/>
              </a:buClr>
              <a:buSzPct val="80000"/>
              <a:buFont typeface="Wingdings 3" charset="2"/>
              <a:buChar char=""/>
              <a:defRPr b="1" i="0">
                <a:solidFill>
                  <a:schemeClr val="bg1"/>
                </a:solidFill>
                <a:effectLst>
                  <a:outerShdw blurRad="38100" dist="38100" dir="2700000" algn="tl">
                    <a:srgbClr val="000000">
                      <a:alpha val="43137"/>
                    </a:srgbClr>
                  </a:outerShdw>
                </a:effectLst>
              </a:defRPr>
            </a:lvl1pPr>
            <a:lvl2pPr marL="742950" indent="-285750">
              <a:spcBef>
                <a:spcPts val="1000"/>
              </a:spcBef>
              <a:spcAft>
                <a:spcPts val="0"/>
              </a:spcAft>
              <a:buClr>
                <a:schemeClr val="accent1"/>
              </a:buClr>
              <a:buSzPct val="80000"/>
              <a:buFont typeface="Wingdings 3" charset="2"/>
              <a:buChar char=""/>
              <a:defRPr sz="1600" b="0" i="0">
                <a:solidFill>
                  <a:schemeClr val="tx1">
                    <a:lumMod val="75000"/>
                    <a:lumOff val="25000"/>
                  </a:schemeClr>
                </a:solidFill>
              </a:defRPr>
            </a:lvl2pPr>
            <a:lvl3pPr marL="1143000" indent="-228600">
              <a:spcBef>
                <a:spcPts val="1000"/>
              </a:spcBef>
              <a:spcAft>
                <a:spcPts val="0"/>
              </a:spcAft>
              <a:buClr>
                <a:schemeClr val="accent1"/>
              </a:buClr>
              <a:buSzPct val="80000"/>
              <a:buFont typeface="Wingdings 3" charset="2"/>
              <a:buChar char=""/>
              <a:defRPr sz="1400" b="0" i="0">
                <a:solidFill>
                  <a:schemeClr val="tx1">
                    <a:lumMod val="75000"/>
                    <a:lumOff val="25000"/>
                  </a:schemeClr>
                </a:solidFill>
              </a:defRPr>
            </a:lvl3pPr>
            <a:lvl4pPr marL="16002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4pPr>
            <a:lvl5pPr marL="20574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5pPr>
            <a:lvl6pPr marL="25146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6pPr>
            <a:lvl7pPr marL="29718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7pPr>
            <a:lvl8pPr marL="34290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8pPr>
            <a:lvl9pPr marL="38862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9pPr>
          </a:lstStyle>
          <a:p>
            <a:r>
              <a:rPr lang="en-US" dirty="0">
                <a:effectLst>
                  <a:outerShdw blurRad="50800" dist="38100" algn="l" rotWithShape="0">
                    <a:prstClr val="black">
                      <a:alpha val="40000"/>
                    </a:prstClr>
                  </a:outerShdw>
                </a:effectLst>
              </a:rPr>
              <a:t>Activity 5: Good Practices in the field of Romani Women and Youth support in Europe</a:t>
            </a:r>
          </a:p>
        </p:txBody>
      </p:sp>
      <p:sp>
        <p:nvSpPr>
          <p:cNvPr id="15" name="Θέση περιεχομένου 2">
            <a:extLst>
              <a:ext uri="{FF2B5EF4-FFF2-40B4-BE49-F238E27FC236}">
                <a16:creationId xmlns:a16="http://schemas.microsoft.com/office/drawing/2014/main" id="{3BC42EF0-0634-6A37-6BC5-96F0AC1C1801}"/>
              </a:ext>
            </a:extLst>
          </p:cNvPr>
          <p:cNvSpPr txBox="1">
            <a:spLocks/>
          </p:cNvSpPr>
          <p:nvPr/>
        </p:nvSpPr>
        <p:spPr>
          <a:xfrm>
            <a:off x="2180000" y="4355084"/>
            <a:ext cx="6431606" cy="714263"/>
          </a:xfrm>
          <a:prstGeom prst="rect">
            <a:avLst/>
          </a:prstGeom>
        </p:spPr>
        <p:txBody>
          <a:bodyPr vert="horz" lIns="91440" tIns="45720" rIns="91440" bIns="45720" rtlCol="0" anchor="t">
            <a:noAutofit/>
          </a:bodyPr>
          <a:lstStyle>
            <a:defPPr>
              <a:defRPr lang="en-US"/>
            </a:defPPr>
            <a:lvl1pPr marL="342900" indent="-342900">
              <a:lnSpc>
                <a:spcPct val="120000"/>
              </a:lnSpc>
              <a:spcBef>
                <a:spcPts val="0"/>
              </a:spcBef>
              <a:spcAft>
                <a:spcPts val="0"/>
              </a:spcAft>
              <a:buClr>
                <a:schemeClr val="accent1"/>
              </a:buClr>
              <a:buSzPct val="80000"/>
              <a:buFont typeface="Wingdings 3" charset="2"/>
              <a:buChar char=""/>
              <a:defRPr b="1" i="0">
                <a:solidFill>
                  <a:schemeClr val="bg1"/>
                </a:solidFill>
                <a:effectLst>
                  <a:outerShdw blurRad="38100" dist="38100" dir="2700000" algn="tl">
                    <a:srgbClr val="000000">
                      <a:alpha val="43137"/>
                    </a:srgbClr>
                  </a:outerShdw>
                </a:effectLst>
              </a:defRPr>
            </a:lvl1pPr>
            <a:lvl2pPr marL="742950" indent="-285750">
              <a:spcBef>
                <a:spcPts val="1000"/>
              </a:spcBef>
              <a:spcAft>
                <a:spcPts val="0"/>
              </a:spcAft>
              <a:buClr>
                <a:schemeClr val="accent1"/>
              </a:buClr>
              <a:buSzPct val="80000"/>
              <a:buFont typeface="Wingdings 3" charset="2"/>
              <a:buChar char=""/>
              <a:defRPr sz="1600" b="0" i="0">
                <a:solidFill>
                  <a:schemeClr val="tx1">
                    <a:lumMod val="75000"/>
                    <a:lumOff val="25000"/>
                  </a:schemeClr>
                </a:solidFill>
              </a:defRPr>
            </a:lvl2pPr>
            <a:lvl3pPr marL="1143000" indent="-228600">
              <a:spcBef>
                <a:spcPts val="1000"/>
              </a:spcBef>
              <a:spcAft>
                <a:spcPts val="0"/>
              </a:spcAft>
              <a:buClr>
                <a:schemeClr val="accent1"/>
              </a:buClr>
              <a:buSzPct val="80000"/>
              <a:buFont typeface="Wingdings 3" charset="2"/>
              <a:buChar char=""/>
              <a:defRPr sz="1400" b="0" i="0">
                <a:solidFill>
                  <a:schemeClr val="tx1">
                    <a:lumMod val="75000"/>
                    <a:lumOff val="25000"/>
                  </a:schemeClr>
                </a:solidFill>
              </a:defRPr>
            </a:lvl3pPr>
            <a:lvl4pPr marL="16002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4pPr>
            <a:lvl5pPr marL="20574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5pPr>
            <a:lvl6pPr marL="25146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6pPr>
            <a:lvl7pPr marL="29718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7pPr>
            <a:lvl8pPr marL="34290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8pPr>
            <a:lvl9pPr marL="38862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9pPr>
          </a:lstStyle>
          <a:p>
            <a:r>
              <a:rPr lang="en-US" dirty="0"/>
              <a:t>Activity 6: Think Tank on Roma and Traveler Feminism and Youth Activism</a:t>
            </a:r>
          </a:p>
        </p:txBody>
      </p:sp>
      <p:sp>
        <p:nvSpPr>
          <p:cNvPr id="16" name="Θέση περιεχομένου 2">
            <a:extLst>
              <a:ext uri="{FF2B5EF4-FFF2-40B4-BE49-F238E27FC236}">
                <a16:creationId xmlns:a16="http://schemas.microsoft.com/office/drawing/2014/main" id="{9A1421C9-9309-91DC-CF8E-145C56F3AE29}"/>
              </a:ext>
            </a:extLst>
          </p:cNvPr>
          <p:cNvSpPr txBox="1">
            <a:spLocks/>
          </p:cNvSpPr>
          <p:nvPr/>
        </p:nvSpPr>
        <p:spPr>
          <a:xfrm>
            <a:off x="2163997" y="5132246"/>
            <a:ext cx="6439607" cy="522888"/>
          </a:xfrm>
          <a:prstGeom prst="rect">
            <a:avLst/>
          </a:prstGeom>
        </p:spPr>
        <p:txBody>
          <a:bodyPr vert="horz" lIns="91440" tIns="45720" rIns="91440" bIns="45720" rtlCol="0" anchor="t">
            <a:noAutofit/>
          </a:bodyPr>
          <a:lstStyle>
            <a:defPPr>
              <a:defRPr lang="en-US"/>
            </a:defPPr>
            <a:lvl1pPr marL="342900" indent="-342900">
              <a:lnSpc>
                <a:spcPct val="120000"/>
              </a:lnSpc>
              <a:spcBef>
                <a:spcPts val="0"/>
              </a:spcBef>
              <a:spcAft>
                <a:spcPts val="0"/>
              </a:spcAft>
              <a:buClr>
                <a:schemeClr val="accent1"/>
              </a:buClr>
              <a:buSzPct val="80000"/>
              <a:buFont typeface="Wingdings 3" charset="2"/>
              <a:buChar char=""/>
              <a:defRPr b="1" i="0">
                <a:solidFill>
                  <a:schemeClr val="bg1"/>
                </a:solidFill>
                <a:effectLst>
                  <a:outerShdw blurRad="38100" dist="38100" dir="2700000" algn="tl">
                    <a:srgbClr val="000000">
                      <a:alpha val="43137"/>
                    </a:srgbClr>
                  </a:outerShdw>
                </a:effectLst>
              </a:defRPr>
            </a:lvl1pPr>
            <a:lvl2pPr marL="742950" indent="-285750">
              <a:spcBef>
                <a:spcPts val="1000"/>
              </a:spcBef>
              <a:spcAft>
                <a:spcPts val="0"/>
              </a:spcAft>
              <a:buClr>
                <a:schemeClr val="accent1"/>
              </a:buClr>
              <a:buSzPct val="80000"/>
              <a:buFont typeface="Wingdings 3" charset="2"/>
              <a:buChar char=""/>
              <a:defRPr sz="1600" b="0" i="0">
                <a:solidFill>
                  <a:schemeClr val="tx1">
                    <a:lumMod val="75000"/>
                    <a:lumOff val="25000"/>
                  </a:schemeClr>
                </a:solidFill>
              </a:defRPr>
            </a:lvl2pPr>
            <a:lvl3pPr marL="1143000" indent="-228600">
              <a:spcBef>
                <a:spcPts val="1000"/>
              </a:spcBef>
              <a:spcAft>
                <a:spcPts val="0"/>
              </a:spcAft>
              <a:buClr>
                <a:schemeClr val="accent1"/>
              </a:buClr>
              <a:buSzPct val="80000"/>
              <a:buFont typeface="Wingdings 3" charset="2"/>
              <a:buChar char=""/>
              <a:defRPr sz="1400" b="0" i="0">
                <a:solidFill>
                  <a:schemeClr val="tx1">
                    <a:lumMod val="75000"/>
                    <a:lumOff val="25000"/>
                  </a:schemeClr>
                </a:solidFill>
              </a:defRPr>
            </a:lvl3pPr>
            <a:lvl4pPr marL="16002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4pPr>
            <a:lvl5pPr marL="20574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5pPr>
            <a:lvl6pPr marL="25146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6pPr>
            <a:lvl7pPr marL="29718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7pPr>
            <a:lvl8pPr marL="34290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8pPr>
            <a:lvl9pPr marL="38862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9pPr>
          </a:lstStyle>
          <a:p>
            <a:r>
              <a:rPr lang="en-US" dirty="0"/>
              <a:t>Activity 7: ROMA Youth Women Action</a:t>
            </a:r>
          </a:p>
        </p:txBody>
      </p:sp>
      <p:sp>
        <p:nvSpPr>
          <p:cNvPr id="17" name="Θέση περιεχομένου 2">
            <a:extLst>
              <a:ext uri="{FF2B5EF4-FFF2-40B4-BE49-F238E27FC236}">
                <a16:creationId xmlns:a16="http://schemas.microsoft.com/office/drawing/2014/main" id="{4F96C1D6-3B58-FA91-1778-3E55C3AA8406}"/>
              </a:ext>
            </a:extLst>
          </p:cNvPr>
          <p:cNvSpPr txBox="1">
            <a:spLocks/>
          </p:cNvSpPr>
          <p:nvPr/>
        </p:nvSpPr>
        <p:spPr>
          <a:xfrm>
            <a:off x="2163997" y="5718034"/>
            <a:ext cx="6514083" cy="483031"/>
          </a:xfrm>
          <a:prstGeom prst="rect">
            <a:avLst/>
          </a:prstGeom>
        </p:spPr>
        <p:txBody>
          <a:bodyPr vert="horz" lIns="91440" tIns="45720" rIns="91440" bIns="45720" rtlCol="0" anchor="t">
            <a:noAutofit/>
          </a:bodyPr>
          <a:lstStyle>
            <a:defPPr>
              <a:defRPr lang="en-US"/>
            </a:defPPr>
            <a:lvl1pPr marL="342900" indent="-342900">
              <a:lnSpc>
                <a:spcPct val="120000"/>
              </a:lnSpc>
              <a:spcBef>
                <a:spcPts val="0"/>
              </a:spcBef>
              <a:spcAft>
                <a:spcPts val="0"/>
              </a:spcAft>
              <a:buClr>
                <a:schemeClr val="accent1"/>
              </a:buClr>
              <a:buSzPct val="80000"/>
              <a:buFont typeface="Wingdings 3" charset="2"/>
              <a:buChar char=""/>
              <a:defRPr b="1" i="0">
                <a:solidFill>
                  <a:schemeClr val="bg1"/>
                </a:solidFill>
                <a:effectLst>
                  <a:outerShdw blurRad="38100" dist="38100" dir="2700000" algn="tl">
                    <a:srgbClr val="000000">
                      <a:alpha val="43137"/>
                    </a:srgbClr>
                  </a:outerShdw>
                </a:effectLst>
              </a:defRPr>
            </a:lvl1pPr>
            <a:lvl2pPr marL="742950" indent="-285750">
              <a:spcBef>
                <a:spcPts val="1000"/>
              </a:spcBef>
              <a:spcAft>
                <a:spcPts val="0"/>
              </a:spcAft>
              <a:buClr>
                <a:schemeClr val="accent1"/>
              </a:buClr>
              <a:buSzPct val="80000"/>
              <a:buFont typeface="Wingdings 3" charset="2"/>
              <a:buChar char=""/>
              <a:defRPr sz="1600" b="0" i="0">
                <a:solidFill>
                  <a:schemeClr val="tx1">
                    <a:lumMod val="75000"/>
                    <a:lumOff val="25000"/>
                  </a:schemeClr>
                </a:solidFill>
              </a:defRPr>
            </a:lvl2pPr>
            <a:lvl3pPr marL="1143000" indent="-228600">
              <a:spcBef>
                <a:spcPts val="1000"/>
              </a:spcBef>
              <a:spcAft>
                <a:spcPts val="0"/>
              </a:spcAft>
              <a:buClr>
                <a:schemeClr val="accent1"/>
              </a:buClr>
              <a:buSzPct val="80000"/>
              <a:buFont typeface="Wingdings 3" charset="2"/>
              <a:buChar char=""/>
              <a:defRPr sz="1400" b="0" i="0">
                <a:solidFill>
                  <a:schemeClr val="tx1">
                    <a:lumMod val="75000"/>
                    <a:lumOff val="25000"/>
                  </a:schemeClr>
                </a:solidFill>
              </a:defRPr>
            </a:lvl3pPr>
            <a:lvl4pPr marL="16002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4pPr>
            <a:lvl5pPr marL="20574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5pPr>
            <a:lvl6pPr marL="25146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6pPr>
            <a:lvl7pPr marL="29718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7pPr>
            <a:lvl8pPr marL="34290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8pPr>
            <a:lvl9pPr marL="3886200" indent="-228600">
              <a:spcBef>
                <a:spcPts val="1000"/>
              </a:spcBef>
              <a:spcAft>
                <a:spcPts val="0"/>
              </a:spcAft>
              <a:buClr>
                <a:schemeClr val="accent1"/>
              </a:buClr>
              <a:buSzPct val="80000"/>
              <a:buFont typeface="Wingdings 3" charset="2"/>
              <a:buChar char=""/>
              <a:defRPr sz="1200" b="0" i="0">
                <a:solidFill>
                  <a:schemeClr val="tx1">
                    <a:lumMod val="75000"/>
                    <a:lumOff val="25000"/>
                  </a:schemeClr>
                </a:solidFill>
              </a:defRPr>
            </a:lvl9pPr>
          </a:lstStyle>
          <a:p>
            <a:r>
              <a:rPr lang="en-US" dirty="0"/>
              <a:t>Activity 8: Closing Meeting</a:t>
            </a:r>
          </a:p>
        </p:txBody>
      </p:sp>
      <p:pic>
        <p:nvPicPr>
          <p:cNvPr id="4" name="Picture 3" descr="Graphical user interface&#10;&#10;Description automatically generated with medium confidence">
            <a:extLst>
              <a:ext uri="{FF2B5EF4-FFF2-40B4-BE49-F238E27FC236}">
                <a16:creationId xmlns:a16="http://schemas.microsoft.com/office/drawing/2014/main" id="{7BCECCC1-8E56-700F-9AEA-3871915ACB0C}"/>
              </a:ext>
            </a:extLst>
          </p:cNvPr>
          <p:cNvPicPr>
            <a:picLocks noChangeAspect="1"/>
          </p:cNvPicPr>
          <p:nvPr/>
        </p:nvPicPr>
        <p:blipFill>
          <a:blip r:embed="rId2"/>
          <a:stretch>
            <a:fillRect/>
          </a:stretch>
        </p:blipFill>
        <p:spPr>
          <a:xfrm>
            <a:off x="1" y="1"/>
            <a:ext cx="1811776" cy="381000"/>
          </a:xfrm>
          <a:prstGeom prst="rect">
            <a:avLst/>
          </a:prstGeom>
        </p:spPr>
      </p:pic>
      <p:sp>
        <p:nvSpPr>
          <p:cNvPr id="5" name="Callout: Left Arrow 4">
            <a:extLst>
              <a:ext uri="{FF2B5EF4-FFF2-40B4-BE49-F238E27FC236}">
                <a16:creationId xmlns:a16="http://schemas.microsoft.com/office/drawing/2014/main" id="{CA7BD3F5-7727-0F7B-C1A5-B393ABA5839D}"/>
              </a:ext>
            </a:extLst>
          </p:cNvPr>
          <p:cNvSpPr/>
          <p:nvPr/>
        </p:nvSpPr>
        <p:spPr>
          <a:xfrm>
            <a:off x="9209450" y="2295441"/>
            <a:ext cx="2820624" cy="2327269"/>
          </a:xfrm>
          <a:prstGeom prst="leftArrowCallout">
            <a:avLst>
              <a:gd name="adj1" fmla="val 25000"/>
              <a:gd name="adj2" fmla="val 48782"/>
              <a:gd name="adj3" fmla="val 28171"/>
              <a:gd name="adj4" fmla="val 64384"/>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b="1" dirty="0">
                <a:solidFill>
                  <a:schemeClr val="tx1"/>
                </a:solidFill>
              </a:rPr>
              <a:t>Overall Project Duration</a:t>
            </a:r>
          </a:p>
          <a:p>
            <a:pPr algn="ctr"/>
            <a:r>
              <a:rPr lang="en-US" dirty="0">
                <a:solidFill>
                  <a:schemeClr val="accent1">
                    <a:lumMod val="75000"/>
                  </a:schemeClr>
                </a:solidFill>
                <a:effectLst>
                  <a:outerShdw blurRad="38100" dist="38100" dir="2700000" algn="tl">
                    <a:srgbClr val="000000">
                      <a:alpha val="43137"/>
                    </a:srgbClr>
                  </a:outerShdw>
                </a:effectLst>
              </a:rPr>
              <a:t>23/05/2022 – 22/05/2023</a:t>
            </a:r>
            <a:endParaRPr lang="el-GR"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52874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additive="base">
                                        <p:cTn id="36" dur="500" fill="hold"/>
                                        <p:tgtEl>
                                          <p:spTgt spid="14"/>
                                        </p:tgtEl>
                                        <p:attrNameLst>
                                          <p:attrName>ppt_x</p:attrName>
                                        </p:attrNameLst>
                                      </p:cBhvr>
                                      <p:tavLst>
                                        <p:tav tm="0">
                                          <p:val>
                                            <p:strVal val="#ppt_x"/>
                                          </p:val>
                                        </p:tav>
                                        <p:tav tm="100000">
                                          <p:val>
                                            <p:strVal val="#ppt_x"/>
                                          </p:val>
                                        </p:tav>
                                      </p:tavLst>
                                    </p:anim>
                                    <p:anim calcmode="lin" valueType="num">
                                      <p:cBhvr additive="base">
                                        <p:cTn id="3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500" fill="hold"/>
                                        <p:tgtEl>
                                          <p:spTgt spid="15"/>
                                        </p:tgtEl>
                                        <p:attrNameLst>
                                          <p:attrName>ppt_x</p:attrName>
                                        </p:attrNameLst>
                                      </p:cBhvr>
                                      <p:tavLst>
                                        <p:tav tm="0">
                                          <p:val>
                                            <p:strVal val="#ppt_x"/>
                                          </p:val>
                                        </p:tav>
                                        <p:tav tm="100000">
                                          <p:val>
                                            <p:strVal val="#ppt_x"/>
                                          </p:val>
                                        </p:tav>
                                      </p:tavLst>
                                    </p:anim>
                                    <p:anim calcmode="lin" valueType="num">
                                      <p:cBhvr additive="base">
                                        <p:cTn id="4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 calcmode="lin" valueType="num">
                                      <p:cBhvr additive="base">
                                        <p:cTn id="48" dur="500" fill="hold"/>
                                        <p:tgtEl>
                                          <p:spTgt spid="16"/>
                                        </p:tgtEl>
                                        <p:attrNameLst>
                                          <p:attrName>ppt_x</p:attrName>
                                        </p:attrNameLst>
                                      </p:cBhvr>
                                      <p:tavLst>
                                        <p:tav tm="0">
                                          <p:val>
                                            <p:strVal val="#ppt_x"/>
                                          </p:val>
                                        </p:tav>
                                        <p:tav tm="100000">
                                          <p:val>
                                            <p:strVal val="#ppt_x"/>
                                          </p:val>
                                        </p:tav>
                                      </p:tavLst>
                                    </p:anim>
                                    <p:anim calcmode="lin" valueType="num">
                                      <p:cBhvr additive="base">
                                        <p:cTn id="49"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7"/>
                                        </p:tgtEl>
                                        <p:attrNameLst>
                                          <p:attrName>style.visibility</p:attrName>
                                        </p:attrNameLst>
                                      </p:cBhvr>
                                      <p:to>
                                        <p:strVal val="visible"/>
                                      </p:to>
                                    </p:set>
                                    <p:anim calcmode="lin" valueType="num">
                                      <p:cBhvr additive="base">
                                        <p:cTn id="54" dur="500" fill="hold"/>
                                        <p:tgtEl>
                                          <p:spTgt spid="17"/>
                                        </p:tgtEl>
                                        <p:attrNameLst>
                                          <p:attrName>ppt_x</p:attrName>
                                        </p:attrNameLst>
                                      </p:cBhvr>
                                      <p:tavLst>
                                        <p:tav tm="0">
                                          <p:val>
                                            <p:strVal val="#ppt_x"/>
                                          </p:val>
                                        </p:tav>
                                        <p:tav tm="100000">
                                          <p:val>
                                            <p:strVal val="#ppt_x"/>
                                          </p:val>
                                        </p:tav>
                                      </p:tavLst>
                                    </p:anim>
                                    <p:anim calcmode="lin" valueType="num">
                                      <p:cBhvr additive="base">
                                        <p:cTn id="55"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5"/>
                                        </p:tgtEl>
                                        <p:attrNameLst>
                                          <p:attrName>style.visibility</p:attrName>
                                        </p:attrNameLst>
                                      </p:cBhvr>
                                      <p:to>
                                        <p:strVal val="visible"/>
                                      </p:to>
                                    </p:set>
                                    <p:animEffect transition="in" filter="barn(inVertical)">
                                      <p:cBhvr>
                                        <p:cTn id="6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1" grpId="0"/>
      <p:bldP spid="12" grpId="0"/>
      <p:bldP spid="13" grpId="0"/>
      <p:bldP spid="14" grpId="0"/>
      <p:bldP spid="15" grpId="0"/>
      <p:bldP spid="16" grpId="0"/>
      <p:bldP spid="17" grpId="0"/>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10;&#10;Description automatically generated with medium confidence">
            <a:extLst>
              <a:ext uri="{FF2B5EF4-FFF2-40B4-BE49-F238E27FC236}">
                <a16:creationId xmlns:a16="http://schemas.microsoft.com/office/drawing/2014/main" id="{8F997B46-90A7-F7A4-2A0F-E97892CD348F}"/>
              </a:ext>
            </a:extLst>
          </p:cNvPr>
          <p:cNvPicPr>
            <a:picLocks noChangeAspect="1"/>
          </p:cNvPicPr>
          <p:nvPr/>
        </p:nvPicPr>
        <p:blipFill>
          <a:blip r:embed="rId2"/>
          <a:stretch>
            <a:fillRect/>
          </a:stretch>
        </p:blipFill>
        <p:spPr>
          <a:xfrm>
            <a:off x="1" y="1"/>
            <a:ext cx="1811776" cy="381000"/>
          </a:xfrm>
          <a:prstGeom prst="rect">
            <a:avLst/>
          </a:prstGeom>
        </p:spPr>
      </p:pic>
      <p:sp>
        <p:nvSpPr>
          <p:cNvPr id="5" name="TextBox 4">
            <a:extLst>
              <a:ext uri="{FF2B5EF4-FFF2-40B4-BE49-F238E27FC236}">
                <a16:creationId xmlns:a16="http://schemas.microsoft.com/office/drawing/2014/main" id="{CF4224E2-A5FD-7C60-CDEA-71F6E4800FF7}"/>
              </a:ext>
            </a:extLst>
          </p:cNvPr>
          <p:cNvSpPr txBox="1"/>
          <p:nvPr/>
        </p:nvSpPr>
        <p:spPr>
          <a:xfrm>
            <a:off x="145527" y="1028050"/>
            <a:ext cx="4569347" cy="461665"/>
          </a:xfrm>
          <a:prstGeom prst="rect">
            <a:avLst/>
          </a:prstGeom>
          <a:noFill/>
          <a:ln w="28575">
            <a:solidFill>
              <a:schemeClr val="accent1">
                <a:lumMod val="40000"/>
                <a:lumOff val="60000"/>
              </a:schemeClr>
            </a:solidFill>
          </a:ln>
        </p:spPr>
        <p:txBody>
          <a:bodyPr wrap="square" rtlCol="0">
            <a:spAutoFit/>
          </a:bodyPr>
          <a:lstStyle/>
          <a:p>
            <a:pPr algn="ctr"/>
            <a:r>
              <a:rPr lang="en-US" sz="2400" b="1" dirty="0">
                <a:solidFill>
                  <a:schemeClr val="accent2">
                    <a:lumMod val="75000"/>
                  </a:schemeClr>
                </a:solidFill>
              </a:rPr>
              <a:t>Project Results</a:t>
            </a:r>
            <a:endParaRPr lang="el-GR" sz="2400" b="1" dirty="0">
              <a:solidFill>
                <a:schemeClr val="accent2">
                  <a:lumMod val="75000"/>
                </a:schemeClr>
              </a:solidFill>
            </a:endParaRPr>
          </a:p>
        </p:txBody>
      </p:sp>
      <p:graphicFrame>
        <p:nvGraphicFramePr>
          <p:cNvPr id="6" name="Diagram 5">
            <a:extLst>
              <a:ext uri="{FF2B5EF4-FFF2-40B4-BE49-F238E27FC236}">
                <a16:creationId xmlns:a16="http://schemas.microsoft.com/office/drawing/2014/main" id="{D821775B-36B5-DF57-D2C7-FB5D33E1BBD4}"/>
              </a:ext>
            </a:extLst>
          </p:cNvPr>
          <p:cNvGraphicFramePr/>
          <p:nvPr>
            <p:extLst>
              <p:ext uri="{D42A27DB-BD31-4B8C-83A1-F6EECF244321}">
                <p14:modId xmlns:p14="http://schemas.microsoft.com/office/powerpoint/2010/main" val="1282039086"/>
              </p:ext>
            </p:extLst>
          </p:nvPr>
        </p:nvGraphicFramePr>
        <p:xfrm>
          <a:off x="1031875" y="1489715"/>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81636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3">
            <a:extLst>
              <a:ext uri="{FF2B5EF4-FFF2-40B4-BE49-F238E27FC236}">
                <a16:creationId xmlns:a16="http://schemas.microsoft.com/office/drawing/2014/main" id="{5CC7AAE8-8711-6560-C5AD-36D813FA1AF5}"/>
              </a:ext>
            </a:extLst>
          </p:cNvPr>
          <p:cNvSpPr>
            <a:spLocks noGrp="1"/>
          </p:cNvSpPr>
          <p:nvPr>
            <p:ph type="title"/>
          </p:nvPr>
        </p:nvSpPr>
        <p:spPr>
          <a:xfrm>
            <a:off x="4974337" y="1265314"/>
            <a:ext cx="4299666" cy="3249131"/>
          </a:xfrm>
        </p:spPr>
        <p:txBody>
          <a:bodyPr vert="horz" lIns="91440" tIns="45720" rIns="91440" bIns="45720" rtlCol="0" anchor="b">
            <a:normAutofit/>
          </a:bodyPr>
          <a:lstStyle/>
          <a:p>
            <a:r>
              <a:rPr lang="en-US" sz="5400" b="1" kern="1200" dirty="0">
                <a:solidFill>
                  <a:schemeClr val="accent1"/>
                </a:solidFill>
                <a:latin typeface="+mj-lt"/>
                <a:ea typeface="+mj-ea"/>
                <a:cs typeface="+mj-cs"/>
              </a:rPr>
              <a:t>THANK YOU </a:t>
            </a:r>
            <a:br>
              <a:rPr lang="en-US" sz="5400" b="1" kern="1200" dirty="0">
                <a:solidFill>
                  <a:schemeClr val="accent1"/>
                </a:solidFill>
                <a:latin typeface="+mj-lt"/>
                <a:ea typeface="+mj-ea"/>
                <a:cs typeface="+mj-cs"/>
              </a:rPr>
            </a:br>
            <a:r>
              <a:rPr lang="en-US" sz="5400" b="1" kern="1200" dirty="0">
                <a:solidFill>
                  <a:schemeClr val="accent1"/>
                </a:solidFill>
                <a:latin typeface="+mj-lt"/>
                <a:ea typeface="+mj-ea"/>
                <a:cs typeface="+mj-cs"/>
              </a:rPr>
              <a:t>FOR YOUR ATTENTION!</a:t>
            </a:r>
          </a:p>
        </p:txBody>
      </p:sp>
      <p:sp>
        <p:nvSpPr>
          <p:cNvPr id="22" name="Isosceles Triangle 21">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3" name="Picture 2" descr="Background pattern&#10;&#10;Description automatically generated with medium confidence">
            <a:extLst>
              <a:ext uri="{FF2B5EF4-FFF2-40B4-BE49-F238E27FC236}">
                <a16:creationId xmlns:a16="http://schemas.microsoft.com/office/drawing/2014/main" id="{9F2A7E61-959E-9519-8079-637590256F41}"/>
              </a:ext>
            </a:extLst>
          </p:cNvPr>
          <p:cNvPicPr>
            <a:picLocks noChangeAspect="1"/>
          </p:cNvPicPr>
          <p:nvPr/>
        </p:nvPicPr>
        <p:blipFill>
          <a:blip r:embed="rId2"/>
          <a:stretch>
            <a:fillRect/>
          </a:stretch>
        </p:blipFill>
        <p:spPr>
          <a:xfrm>
            <a:off x="888604" y="1550139"/>
            <a:ext cx="3765692" cy="3765692"/>
          </a:xfrm>
          <a:prstGeom prst="rect">
            <a:avLst/>
          </a:prstGeom>
        </p:spPr>
      </p:pic>
      <p:pic>
        <p:nvPicPr>
          <p:cNvPr id="5" name="Picture 4" descr="Graphical user interface&#10;&#10;Description automatically generated with medium confidence">
            <a:extLst>
              <a:ext uri="{FF2B5EF4-FFF2-40B4-BE49-F238E27FC236}">
                <a16:creationId xmlns:a16="http://schemas.microsoft.com/office/drawing/2014/main" id="{E63760E1-B283-6B0D-2DEE-F8A091E0CA3E}"/>
              </a:ext>
            </a:extLst>
          </p:cNvPr>
          <p:cNvPicPr>
            <a:picLocks noChangeAspect="1"/>
          </p:cNvPicPr>
          <p:nvPr/>
        </p:nvPicPr>
        <p:blipFill>
          <a:blip r:embed="rId3"/>
          <a:stretch>
            <a:fillRect/>
          </a:stretch>
        </p:blipFill>
        <p:spPr>
          <a:xfrm>
            <a:off x="1" y="1"/>
            <a:ext cx="1811776" cy="381000"/>
          </a:xfrm>
          <a:prstGeom prst="rect">
            <a:avLst/>
          </a:prstGeom>
        </p:spPr>
      </p:pic>
    </p:spTree>
    <p:extLst>
      <p:ext uri="{BB962C8B-B14F-4D97-AF65-F5344CB8AC3E}">
        <p14:creationId xmlns:p14="http://schemas.microsoft.com/office/powerpoint/2010/main" val="12032284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102</TotalTime>
  <Words>346</Words>
  <Application>Microsoft Office PowerPoint</Application>
  <PresentationFormat>Bredbild</PresentationFormat>
  <Paragraphs>35</Paragraphs>
  <Slides>7</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7</vt:i4>
      </vt:variant>
    </vt:vector>
  </HeadingPairs>
  <TitlesOfParts>
    <vt:vector size="14" baseType="lpstr">
      <vt:lpstr>Arial</vt:lpstr>
      <vt:lpstr>Georgia</vt:lpstr>
      <vt:lpstr>Montserrat</vt:lpstr>
      <vt:lpstr>Trebuchet MS</vt:lpstr>
      <vt:lpstr>Wingdings</vt:lpstr>
      <vt:lpstr>Wingdings 3</vt:lpstr>
      <vt:lpstr>Facet</vt:lpstr>
      <vt:lpstr>PowerPoint-presentation</vt:lpstr>
      <vt:lpstr>PowerPoint-presentation</vt:lpstr>
      <vt:lpstr>PowerPoint-presentation</vt:lpstr>
      <vt:lpstr>PowerPoint-presentation</vt:lpstr>
      <vt:lpstr>PowerPoint-presentation</vt:lpstr>
      <vt:lpstr>PowerPoint-presentation</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Eleme</dc:creator>
  <cp:lastModifiedBy>Britt-Marie Söderberg Torstensson</cp:lastModifiedBy>
  <cp:revision>2</cp:revision>
  <dcterms:created xsi:type="dcterms:W3CDTF">2022-08-30T13:53:37Z</dcterms:created>
  <dcterms:modified xsi:type="dcterms:W3CDTF">2022-10-24T14:32:36Z</dcterms:modified>
</cp:coreProperties>
</file>